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5" r:id="rId1"/>
  </p:sldMasterIdLst>
  <p:sldIdLst>
    <p:sldId id="256" r:id="rId2"/>
    <p:sldId id="258" r:id="rId3"/>
    <p:sldId id="257" r:id="rId4"/>
    <p:sldId id="259" r:id="rId5"/>
    <p:sldId id="260" r:id="rId6"/>
    <p:sldId id="265" r:id="rId7"/>
    <p:sldId id="261" r:id="rId8"/>
    <p:sldId id="282" r:id="rId9"/>
    <p:sldId id="262" r:id="rId10"/>
    <p:sldId id="263" r:id="rId11"/>
    <p:sldId id="264" r:id="rId12"/>
    <p:sldId id="278" r:id="rId13"/>
    <p:sldId id="266" r:id="rId14"/>
    <p:sldId id="267" r:id="rId15"/>
    <p:sldId id="274" r:id="rId16"/>
    <p:sldId id="269" r:id="rId17"/>
    <p:sldId id="270" r:id="rId18"/>
    <p:sldId id="268" r:id="rId19"/>
    <p:sldId id="271" r:id="rId20"/>
    <p:sldId id="272" r:id="rId21"/>
    <p:sldId id="273" r:id="rId22"/>
    <p:sldId id="275" r:id="rId23"/>
    <p:sldId id="276" r:id="rId24"/>
    <p:sldId id="277" r:id="rId25"/>
    <p:sldId id="279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592" y="-10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8BC0-62CB-154A-9B55-3CE3F943DE5B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05F-01F8-6B4C-A46B-866CDE69C8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8BC0-62CB-154A-9B55-3CE3F943DE5B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05F-01F8-6B4C-A46B-866CDE69C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8BC0-62CB-154A-9B55-3CE3F943DE5B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05F-01F8-6B4C-A46B-866CDE69C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8BC0-62CB-154A-9B55-3CE3F943DE5B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05F-01F8-6B4C-A46B-866CDE69C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8BC0-62CB-154A-9B55-3CE3F943DE5B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05F-01F8-6B4C-A46B-866CDE69C8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8BC0-62CB-154A-9B55-3CE3F943DE5B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05F-01F8-6B4C-A46B-866CDE69C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8BC0-62CB-154A-9B55-3CE3F943DE5B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05F-01F8-6B4C-A46B-866CDE69C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8BC0-62CB-154A-9B55-3CE3F943DE5B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05F-01F8-6B4C-A46B-866CDE69C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8BC0-62CB-154A-9B55-3CE3F943DE5B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05F-01F8-6B4C-A46B-866CDE69C8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8BC0-62CB-154A-9B55-3CE3F943DE5B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05F-01F8-6B4C-A46B-866CDE69C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8BC0-62CB-154A-9B55-3CE3F943DE5B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05F-01F8-6B4C-A46B-866CDE69C8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DCAE8BC0-62CB-154A-9B55-3CE3F943DE5B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82CCF05F-01F8-6B4C-A46B-866CDE69C8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tiff"/><Relationship Id="rId3" Type="http://schemas.openxmlformats.org/officeDocument/2006/relationships/image" Target="../media/image49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orte@lite.msu.edu" TargetMode="External"/><Relationship Id="rId3" Type="http://schemas.openxmlformats.org/officeDocument/2006/relationships/hyperlink" Target="http://www.lon-capa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LON-CAPA</a:t>
            </a:r>
            <a:br>
              <a:rPr lang="en-US" dirty="0" smtClean="0"/>
            </a:br>
            <a:r>
              <a:rPr lang="en-US" dirty="0" smtClean="0"/>
              <a:t>Mathematical Functionality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Gerd Kortemeyer</a:t>
            </a:r>
          </a:p>
          <a:p>
            <a:r>
              <a:rPr lang="en-US" dirty="0" smtClean="0"/>
              <a:t>Explorations in Instructional Technology</a:t>
            </a:r>
            <a:br>
              <a:rPr lang="en-US" dirty="0" smtClean="0"/>
            </a:br>
            <a:r>
              <a:rPr lang="en-US" dirty="0" smtClean="0"/>
              <a:t>Brownbag Seminar</a:t>
            </a:r>
            <a:br>
              <a:rPr lang="en-US" dirty="0" smtClean="0"/>
            </a:br>
            <a:r>
              <a:rPr lang="en-US" dirty="0" smtClean="0"/>
              <a:t>February 2011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2405569"/>
            <a:ext cx="7289800" cy="16383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Editor for non-native </a:t>
            </a:r>
            <a:r>
              <a:rPr lang="en-US" dirty="0" err="1" smtClean="0"/>
              <a:t>LaTeX</a:t>
            </a:r>
            <a:r>
              <a:rPr lang="en-US" dirty="0" smtClean="0"/>
              <a:t> speakers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555903" y="2037065"/>
            <a:ext cx="461807" cy="65265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464" y="3204808"/>
            <a:ext cx="5372100" cy="3225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Generated on-the-fly, can vary from student to student.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419" y="2514600"/>
            <a:ext cx="3098800" cy="9144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419" y="3873500"/>
            <a:ext cx="3098800" cy="889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514" y="2514600"/>
            <a:ext cx="3982768" cy="341854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&lt;algebra&gt;-tag to pretty-print the output from computer algebra systems</a:t>
            </a:r>
          </a:p>
          <a:p>
            <a:r>
              <a:rPr lang="en-US" dirty="0" smtClean="0"/>
              <a:t>Example: </a:t>
            </a:r>
            <a:r>
              <a:rPr lang="en-US" dirty="0" smtClean="0">
                <a:latin typeface="Courier"/>
                <a:cs typeface="Courier"/>
              </a:rPr>
              <a:t>$formula=“a*x^5” </a:t>
            </a:r>
            <a:endParaRPr lang="en-US" dirty="0">
              <a:latin typeface="Courier"/>
              <a:cs typeface="Couri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3416300"/>
            <a:ext cx="7556500" cy="15113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0" y="5108575"/>
            <a:ext cx="6612218" cy="106045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One-source, multiple target</a:t>
            </a:r>
          </a:p>
          <a:p>
            <a:r>
              <a:rPr lang="en-US" dirty="0" smtClean="0"/>
              <a:t>Looks good in print</a:t>
            </a:r>
          </a:p>
          <a:p>
            <a:pPr lvl="1"/>
            <a:r>
              <a:rPr lang="en-US" dirty="0" smtClean="0"/>
              <a:t>Online: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Print (dynamically generated PDF):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512" y="2801724"/>
            <a:ext cx="5688819" cy="129219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531" y="4851400"/>
            <a:ext cx="4622800" cy="1397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Graphing</a:t>
            </a:r>
          </a:p>
          <a:p>
            <a:pPr lvl="1"/>
            <a:r>
              <a:rPr lang="en-US" dirty="0" smtClean="0"/>
              <a:t>Data-Points</a:t>
            </a:r>
          </a:p>
          <a:p>
            <a:pPr lvl="1"/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Line-Graphics</a:t>
            </a:r>
          </a:p>
          <a:p>
            <a:r>
              <a:rPr lang="en-US" dirty="0" smtClean="0"/>
              <a:t>Internally uses</a:t>
            </a:r>
            <a:br>
              <a:rPr lang="en-US" dirty="0" smtClean="0"/>
            </a:br>
            <a:r>
              <a:rPr lang="en-US" dirty="0" err="1" smtClean="0"/>
              <a:t>GNUplot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631" y="3280008"/>
            <a:ext cx="4584700" cy="34417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77" y="2015876"/>
            <a:ext cx="4440730" cy="344242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points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335" y="1328827"/>
            <a:ext cx="4503592" cy="535132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points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77" y="2015876"/>
            <a:ext cx="4440730" cy="344242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730" y="3383483"/>
            <a:ext cx="4300958" cy="336794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28" y="1953713"/>
            <a:ext cx="4780940" cy="371763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880" y="3069827"/>
            <a:ext cx="4560213" cy="356952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 graphics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35" y="2673043"/>
            <a:ext cx="3711481" cy="274126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780" y="2616690"/>
            <a:ext cx="3712217" cy="279761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Mathematics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LON-CAPA problems include</a:t>
            </a:r>
          </a:p>
          <a:p>
            <a:pPr lvl="1"/>
            <a:r>
              <a:rPr lang="en-US" dirty="0" smtClean="0"/>
              <a:t>Perl Scripting Environment</a:t>
            </a:r>
          </a:p>
          <a:p>
            <a:pPr lvl="1"/>
            <a:r>
              <a:rPr lang="en-US" dirty="0" smtClean="0"/>
              <a:t>MAXIMA Computer Algebra System</a:t>
            </a:r>
          </a:p>
          <a:p>
            <a:pPr lvl="1"/>
            <a:r>
              <a:rPr lang="en-US" dirty="0" smtClean="0"/>
              <a:t>R Statistics Package</a:t>
            </a:r>
          </a:p>
          <a:p>
            <a:r>
              <a:rPr lang="en-US" dirty="0" smtClean="0"/>
              <a:t>Problems not just randomized,</a:t>
            </a:r>
            <a:br>
              <a:rPr lang="en-US" dirty="0" smtClean="0"/>
            </a:br>
            <a:r>
              <a:rPr lang="en-US" dirty="0" smtClean="0"/>
              <a:t>but randomly generated with desired properties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5155925"/>
            <a:ext cx="1054705" cy="988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760" y="5155925"/>
            <a:ext cx="1270000" cy="96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793" y="4971904"/>
            <a:ext cx="1082591" cy="11728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LON-CAPA Math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64914"/>
            <a:ext cx="7498080" cy="4383485"/>
          </a:xfrm>
        </p:spPr>
        <p:txBody>
          <a:bodyPr>
            <a:normAutofit/>
          </a:bodyPr>
          <a:lstStyle/>
          <a:p>
            <a:r>
              <a:rPr lang="en-US" dirty="0" smtClean="0"/>
              <a:t>Today’s Session:</a:t>
            </a:r>
            <a:br>
              <a:rPr lang="en-US" dirty="0" smtClean="0"/>
            </a:br>
            <a:r>
              <a:rPr lang="en-US" dirty="0" smtClean="0"/>
              <a:t>somewhat</a:t>
            </a:r>
            <a:br>
              <a:rPr lang="en-US" dirty="0" smtClean="0"/>
            </a:br>
            <a:r>
              <a:rPr lang="en-US" dirty="0" smtClean="0"/>
              <a:t>specialized topic</a:t>
            </a:r>
          </a:p>
          <a:p>
            <a:r>
              <a:rPr lang="en-US" dirty="0" smtClean="0"/>
              <a:t>Goal:</a:t>
            </a:r>
            <a:br>
              <a:rPr lang="en-US" dirty="0" smtClean="0"/>
            </a:br>
            <a:r>
              <a:rPr lang="en-US" dirty="0" smtClean="0"/>
              <a:t>demonstrate how mathematical assessment is integrated into the</a:t>
            </a:r>
            <a:br>
              <a:rPr lang="en-US" dirty="0" smtClean="0"/>
            </a:br>
            <a:r>
              <a:rPr lang="en-US" dirty="0" smtClean="0"/>
              <a:t>LON-CAPA course management functionality</a:t>
            </a:r>
          </a:p>
        </p:txBody>
      </p:sp>
      <p:pic>
        <p:nvPicPr>
          <p:cNvPr id="4" name="Picture 3" descr="einste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814" y="1344660"/>
            <a:ext cx="3237419" cy="24280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Mathematics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/>
          <a:lstStyle/>
          <a:p>
            <a:r>
              <a:rPr lang="en-US" dirty="0" smtClean="0"/>
              <a:t>Direct calls to MAXIMA:</a:t>
            </a:r>
            <a:br>
              <a:rPr lang="en-US" dirty="0" smtClean="0"/>
            </a:br>
            <a:r>
              <a:rPr lang="en-US" dirty="0" smtClean="0"/>
              <a:t>$result=&amp;</a:t>
            </a:r>
            <a:r>
              <a:rPr lang="en-US" dirty="0" err="1" smtClean="0"/>
              <a:t>cas(‘maxima’,$expression</a:t>
            </a:r>
            <a:r>
              <a:rPr lang="en-US" dirty="0" smtClean="0"/>
              <a:t>);</a:t>
            </a:r>
          </a:p>
          <a:p>
            <a:r>
              <a:rPr lang="en-US" dirty="0" smtClean="0"/>
              <a:t>Simple example: use computer algebra system to calculate a reduced fraction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8" y="3579603"/>
            <a:ext cx="8850714" cy="179343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05" y="4838700"/>
            <a:ext cx="4546600" cy="14097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Mathematics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calls to R:</a:t>
            </a:r>
            <a:br>
              <a:rPr lang="en-US" dirty="0" smtClean="0"/>
            </a:br>
            <a:r>
              <a:rPr lang="en-US" dirty="0" smtClean="0"/>
              <a:t>$result=&amp;</a:t>
            </a:r>
            <a:r>
              <a:rPr lang="en-US" dirty="0" err="1" smtClean="0"/>
              <a:t>cas(‘R’,$expression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$results=&amp;</a:t>
            </a:r>
            <a:r>
              <a:rPr lang="en-US" dirty="0" err="1" smtClean="0"/>
              <a:t>cas_hashref(‘R’,$expression</a:t>
            </a:r>
            <a:r>
              <a:rPr lang="en-US" dirty="0" smtClean="0"/>
              <a:t>);</a:t>
            </a:r>
          </a:p>
          <a:p>
            <a:r>
              <a:rPr lang="en-US" dirty="0" smtClean="0"/>
              <a:t>Example: generate a distribution with certain properties: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7" y="4161187"/>
            <a:ext cx="8825451" cy="190150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6100" y="4000500"/>
            <a:ext cx="2037588" cy="25352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Simplest input: numerical</a:t>
            </a:r>
            <a:endParaRPr lang="en-US" sz="2800" dirty="0"/>
          </a:p>
        </p:txBody>
      </p:sp>
      <p:pic>
        <p:nvPicPr>
          <p:cNvPr id="6" name="Picture 5" descr="numpro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225730"/>
            <a:ext cx="6794500" cy="555405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588" y="1838326"/>
            <a:ext cx="5245100" cy="1943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0" y="4584700"/>
            <a:ext cx="2419350" cy="1168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Sampling – approximate function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5971965" cy="45339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688" y="1219200"/>
            <a:ext cx="5461000" cy="1727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450" y="3556000"/>
            <a:ext cx="2882900" cy="10287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088" y="5753100"/>
            <a:ext cx="6604000" cy="10033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159500"/>
            <a:ext cx="7498080" cy="5461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Symbolically: exactly one exact answer (but equivalent forms)</a:t>
            </a:r>
            <a:endParaRPr lang="en-US" dirty="0"/>
          </a:p>
        </p:txBody>
      </p:sp>
      <p:pic>
        <p:nvPicPr>
          <p:cNvPr id="5" name="Picture 4" descr="exa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568" y="1206500"/>
            <a:ext cx="6309032" cy="48895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9" y="2565400"/>
            <a:ext cx="7990923" cy="13589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31900"/>
            <a:ext cx="7498080" cy="5016500"/>
          </a:xfrm>
        </p:spPr>
        <p:txBody>
          <a:bodyPr/>
          <a:lstStyle/>
          <a:p>
            <a:r>
              <a:rPr lang="en-US" dirty="0" smtClean="0"/>
              <a:t>Checking properties</a:t>
            </a:r>
          </a:p>
          <a:p>
            <a:pPr lvl="1"/>
            <a:r>
              <a:rPr lang="en-US" dirty="0" smtClean="0"/>
              <a:t>Using R: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08" y="2406650"/>
            <a:ext cx="7238492" cy="41708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3076664"/>
            <a:ext cx="8901176" cy="226177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31900"/>
            <a:ext cx="7498080" cy="5016500"/>
          </a:xfrm>
        </p:spPr>
        <p:txBody>
          <a:bodyPr/>
          <a:lstStyle/>
          <a:p>
            <a:r>
              <a:rPr lang="en-US" dirty="0" smtClean="0"/>
              <a:t>Checking properties</a:t>
            </a:r>
          </a:p>
          <a:p>
            <a:pPr lvl="1"/>
            <a:r>
              <a:rPr lang="en-US" dirty="0" smtClean="0"/>
              <a:t>Using MAXIMA: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432050"/>
            <a:ext cx="5740400" cy="32385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888" y="5041900"/>
            <a:ext cx="6019800" cy="12065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31900"/>
            <a:ext cx="7498080" cy="5016500"/>
          </a:xfrm>
        </p:spPr>
        <p:txBody>
          <a:bodyPr/>
          <a:lstStyle/>
          <a:p>
            <a:r>
              <a:rPr lang="en-US" dirty="0" smtClean="0"/>
              <a:t>Checking properties</a:t>
            </a:r>
          </a:p>
          <a:p>
            <a:pPr lvl="1"/>
            <a:r>
              <a:rPr lang="en-US" dirty="0" smtClean="0"/>
              <a:t>Using Perl and MAXIMA: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1549400"/>
            <a:ext cx="2819400" cy="6604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311400"/>
            <a:ext cx="7035800" cy="33274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988" y="4527550"/>
            <a:ext cx="5600700" cy="2197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236208"/>
            <a:ext cx="8501888" cy="548209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648" y="1854200"/>
            <a:ext cx="3413252" cy="1231900"/>
          </a:xfrm>
        </p:spPr>
        <p:txBody>
          <a:bodyPr/>
          <a:lstStyle/>
          <a:p>
            <a:r>
              <a:rPr lang="en-US" dirty="0" smtClean="0"/>
              <a:t>Graphical input</a:t>
            </a:r>
          </a:p>
          <a:p>
            <a:r>
              <a:rPr lang="en-US" dirty="0" smtClean="0"/>
              <a:t>using </a:t>
            </a:r>
            <a:r>
              <a:rPr lang="en-US" dirty="0" err="1" smtClean="0"/>
              <a:t>Geogebra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17638"/>
            <a:ext cx="4165092" cy="4800600"/>
          </a:xfrm>
        </p:spPr>
        <p:txBody>
          <a:bodyPr/>
          <a:lstStyle/>
          <a:p>
            <a:r>
              <a:rPr lang="en-US" dirty="0" err="1" smtClean="0"/>
              <a:t>Rulesets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3350"/>
            <a:ext cx="9067800" cy="25527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5600700" y="1447800"/>
            <a:ext cx="2565400" cy="1225550"/>
          </a:xfrm>
          <a:prstGeom prst="wedgeRectCallout">
            <a:avLst>
              <a:gd name="adj1" fmla="val -91703"/>
              <a:gd name="adj2" fmla="val 977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</a:t>
            </a:r>
          </a:p>
          <a:p>
            <a:pPr algn="ctr"/>
            <a:r>
              <a:rPr lang="en-US" dirty="0" smtClean="0"/>
              <a:t>First Derivative</a:t>
            </a:r>
          </a:p>
          <a:p>
            <a:pPr algn="ctr"/>
            <a:r>
              <a:rPr lang="en-US" dirty="0" smtClean="0"/>
              <a:t>Second Derivative</a:t>
            </a:r>
          </a:p>
          <a:p>
            <a:pPr algn="ctr"/>
            <a:r>
              <a:rPr lang="en-US" dirty="0" smtClean="0"/>
              <a:t>Integral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5232400" y="5060950"/>
            <a:ext cx="2565400" cy="1225550"/>
          </a:xfrm>
          <a:prstGeom prst="wedgeRectCallout">
            <a:avLst>
              <a:gd name="adj1" fmla="val -27841"/>
              <a:gd name="adj2" fmla="val -1551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Symbolic, computed, or hard-coded ranges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LON-CAPA Course Management</a:t>
            </a:r>
            <a:endParaRPr lang="en-US" dirty="0"/>
          </a:p>
        </p:txBody>
      </p:sp>
      <p:pic>
        <p:nvPicPr>
          <p:cNvPr id="4" name="Picture 3" descr="whats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15" y="1203822"/>
            <a:ext cx="8933688" cy="557424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65749" y="1776112"/>
            <a:ext cx="526793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Full featured course management system</a:t>
            </a:r>
            <a:endParaRPr lang="en-US" sz="2400" dirty="0"/>
          </a:p>
        </p:txBody>
      </p:sp>
      <p:sp>
        <p:nvSpPr>
          <p:cNvPr id="7" name="Rectangular Callout 6"/>
          <p:cNvSpPr/>
          <p:nvPr/>
        </p:nvSpPr>
        <p:spPr>
          <a:xfrm>
            <a:off x="3179362" y="2850654"/>
            <a:ext cx="1589682" cy="515072"/>
          </a:xfrm>
          <a:prstGeom prst="wedgeRectCallout">
            <a:avLst>
              <a:gd name="adj1" fmla="val 58497"/>
              <a:gd name="adj2" fmla="val -1219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Discussions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285612" y="3003054"/>
            <a:ext cx="1589682" cy="515072"/>
          </a:xfrm>
          <a:prstGeom prst="wedgeRectCallout">
            <a:avLst>
              <a:gd name="adj1" fmla="val 50676"/>
              <a:gd name="adj2" fmla="val -1392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Drop boxes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2717556" y="5588723"/>
            <a:ext cx="1743034" cy="515072"/>
          </a:xfrm>
          <a:prstGeom prst="wedgeRectCallout">
            <a:avLst>
              <a:gd name="adj1" fmla="val 78609"/>
              <a:gd name="adj2" fmla="val 435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MSU integration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4239038" y="3732693"/>
            <a:ext cx="1589682" cy="515072"/>
          </a:xfrm>
          <a:prstGeom prst="wedgeRectCallout">
            <a:avLst>
              <a:gd name="adj1" fmla="val 50676"/>
              <a:gd name="adj2" fmla="val -1392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Messaging</a:t>
            </a:r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2028646" y="3732693"/>
            <a:ext cx="1743034" cy="515072"/>
          </a:xfrm>
          <a:prstGeom prst="wedgeRectCallout">
            <a:avLst>
              <a:gd name="adj1" fmla="val 8806"/>
              <a:gd name="adj2" fmla="val 866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Statistics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Problems can also be rendered for bubble sheets</a:t>
            </a:r>
          </a:p>
          <a:p>
            <a:r>
              <a:rPr lang="en-US" sz="2800" dirty="0" smtClean="0"/>
              <a:t>Each student has a different exam</a:t>
            </a:r>
          </a:p>
        </p:txBody>
      </p:sp>
      <p:pic>
        <p:nvPicPr>
          <p:cNvPr id="4" name="Picture 3" descr="onlin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82" y="2332037"/>
            <a:ext cx="3765818" cy="4449763"/>
          </a:xfrm>
          <a:prstGeom prst="rect">
            <a:avLst/>
          </a:prstGeom>
        </p:spPr>
      </p:pic>
      <p:pic>
        <p:nvPicPr>
          <p:cNvPr id="5" name="Picture 4" descr="exam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86000"/>
            <a:ext cx="3810000" cy="443166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95400"/>
            <a:ext cx="893939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5" y="1304282"/>
            <a:ext cx="8951553" cy="538683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6661150" cy="284369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890" y="2133600"/>
            <a:ext cx="7231687" cy="458308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54" y="1232046"/>
            <a:ext cx="8818475" cy="533571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Left Arrow 4"/>
          <p:cNvSpPr/>
          <p:nvPr/>
        </p:nvSpPr>
        <p:spPr>
          <a:xfrm rot="3688587">
            <a:off x="985725" y="1774866"/>
            <a:ext cx="880136" cy="43595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42313" y="1257446"/>
            <a:ext cx="3836587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Numerical Clicker</a:t>
            </a:r>
          </a:p>
          <a:p>
            <a:r>
              <a:rPr lang="en-US" sz="3600" dirty="0" smtClean="0"/>
              <a:t>in Lecture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3" y="2336800"/>
            <a:ext cx="8102600" cy="4114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35608" y="1593334"/>
            <a:ext cx="7465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LON-CAPA can evaluate clicker data after lecture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13" y="1492625"/>
            <a:ext cx="6896100" cy="49149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190" y="1638300"/>
            <a:ext cx="6006498" cy="50673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46535" y="1638300"/>
            <a:ext cx="2194955" cy="19812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&gt;clicker2 integrated in LON-CAPA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Faculty Seminars</a:t>
            </a:r>
            <a:br>
              <a:rPr lang="en-US" dirty="0" smtClean="0"/>
            </a:br>
            <a:r>
              <a:rPr lang="en-US" dirty="0" smtClean="0"/>
              <a:t>May 10-11, 2011</a:t>
            </a:r>
          </a:p>
          <a:p>
            <a:r>
              <a:rPr lang="en-US" dirty="0" smtClean="0"/>
              <a:t>Can give departmental colloquia</a:t>
            </a:r>
          </a:p>
          <a:p>
            <a:r>
              <a:rPr lang="en-US" dirty="0" smtClean="0"/>
              <a:t>Work one-on-one</a:t>
            </a:r>
          </a:p>
          <a:p>
            <a:r>
              <a:rPr lang="en-US" dirty="0" smtClean="0"/>
              <a:t>LON-CAPA Conference</a:t>
            </a:r>
            <a:br>
              <a:rPr lang="en-US" dirty="0" smtClean="0"/>
            </a:br>
            <a:r>
              <a:rPr lang="en-US" dirty="0" smtClean="0"/>
              <a:t>Virginia Commonwealth </a:t>
            </a:r>
            <a:r>
              <a:rPr lang="en-US" dirty="0" err="1" smtClean="0"/>
              <a:t>University May</a:t>
            </a:r>
            <a:r>
              <a:rPr lang="en-US" dirty="0" smtClean="0"/>
              <a:t> 19-21, 2011</a:t>
            </a:r>
          </a:p>
          <a:p>
            <a:r>
              <a:rPr lang="en-US" dirty="0" smtClean="0"/>
              <a:t>LON-CAPA Workshop</a:t>
            </a:r>
            <a:br>
              <a:rPr lang="en-US" dirty="0" smtClean="0"/>
            </a:br>
            <a:r>
              <a:rPr lang="en-US" dirty="0" smtClean="0"/>
              <a:t>MSU, late June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Gerd Kortemeyer</a:t>
            </a:r>
          </a:p>
          <a:p>
            <a:pPr>
              <a:buNone/>
            </a:pPr>
            <a:r>
              <a:rPr lang="en-US" sz="2800" dirty="0" smtClean="0"/>
              <a:t>Lyman Briggs College</a:t>
            </a:r>
            <a:br>
              <a:rPr lang="en-US" sz="2800" dirty="0" smtClean="0"/>
            </a:br>
            <a:r>
              <a:rPr lang="en-US" sz="2800" dirty="0" smtClean="0"/>
              <a:t>and</a:t>
            </a:r>
          </a:p>
          <a:p>
            <a:pPr>
              <a:buNone/>
            </a:pPr>
            <a:r>
              <a:rPr lang="en-US" sz="2800" dirty="0" smtClean="0"/>
              <a:t>Division of Science and Mathematics Education</a:t>
            </a:r>
          </a:p>
          <a:p>
            <a:pPr>
              <a:buNone/>
            </a:pPr>
            <a:r>
              <a:rPr lang="en-US" sz="2800" dirty="0" smtClean="0">
                <a:hlinkClick r:id="rId2"/>
              </a:rPr>
              <a:t>korte@lite.msu.edu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hlinkClick r:id="rId3"/>
              </a:rPr>
              <a:t>http://www.lon-capa.org/</a:t>
            </a: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LON-CAPA Course Management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013" y="1254842"/>
            <a:ext cx="6464797" cy="546708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6" name="Rectangular Callout 5"/>
          <p:cNvSpPr/>
          <p:nvPr/>
        </p:nvSpPr>
        <p:spPr>
          <a:xfrm>
            <a:off x="4267274" y="3188115"/>
            <a:ext cx="2202464" cy="630518"/>
          </a:xfrm>
          <a:prstGeom prst="wedgeRectCallout">
            <a:avLst>
              <a:gd name="adj1" fmla="val -125269"/>
              <a:gd name="adj2" fmla="val 399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Structured Content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3792146" y="4529077"/>
            <a:ext cx="1722896" cy="630518"/>
          </a:xfrm>
          <a:prstGeom prst="wedgeRectCallout">
            <a:avLst>
              <a:gd name="adj1" fmla="val -80765"/>
              <a:gd name="adj2" fmla="val 20475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Embedded Assessment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4267274" y="5266162"/>
            <a:ext cx="1802824" cy="630518"/>
          </a:xfrm>
          <a:prstGeom prst="wedgeRectCallout">
            <a:avLst>
              <a:gd name="adj1" fmla="val -43241"/>
              <a:gd name="adj2" fmla="val 8081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Contextual Discussions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6222498" y="5266162"/>
            <a:ext cx="1802824" cy="630518"/>
          </a:xfrm>
          <a:prstGeom prst="wedgeRectCallout">
            <a:avLst>
              <a:gd name="adj1" fmla="val -43241"/>
              <a:gd name="adj2" fmla="val 8081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 Management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LON-CAPA Course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Learning Content Management</a:t>
            </a:r>
          </a:p>
        </p:txBody>
      </p:sp>
      <p:pic>
        <p:nvPicPr>
          <p:cNvPr id="4" name="Picture 3" descr="timer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2152396"/>
            <a:ext cx="6678440" cy="457983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Particular Strength: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Randomized problems: different</a:t>
            </a:r>
          </a:p>
          <a:p>
            <a:pPr lvl="1"/>
            <a:r>
              <a:rPr lang="en-US" dirty="0" smtClean="0"/>
              <a:t>numbers</a:t>
            </a:r>
          </a:p>
          <a:p>
            <a:pPr lvl="1"/>
            <a:r>
              <a:rPr lang="en-US" dirty="0" smtClean="0"/>
              <a:t>formulas</a:t>
            </a:r>
          </a:p>
          <a:p>
            <a:pPr lvl="1"/>
            <a:r>
              <a:rPr lang="en-US" dirty="0" smtClean="0"/>
              <a:t>graphs</a:t>
            </a:r>
          </a:p>
          <a:p>
            <a:pPr lvl="1"/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options</a:t>
            </a:r>
          </a:p>
          <a:p>
            <a:pPr lvl="1"/>
            <a:r>
              <a:rPr lang="en-US" dirty="0" smtClean="0"/>
              <a:t>…</a:t>
            </a:r>
          </a:p>
          <a:p>
            <a:pPr>
              <a:buNone/>
            </a:pPr>
            <a:r>
              <a:rPr lang="en-US" dirty="0" smtClean="0"/>
              <a:t>	for each student.</a:t>
            </a:r>
          </a:p>
          <a:p>
            <a:r>
              <a:rPr lang="en-US" dirty="0" smtClean="0"/>
              <a:t>Student can collaborate without “cheating”</a:t>
            </a:r>
          </a:p>
          <a:p>
            <a:r>
              <a:rPr lang="en-US" dirty="0" smtClean="0"/>
              <a:t>Randomized exams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LON-CAPA Mathematics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25515"/>
            <a:ext cx="7498080" cy="547929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Mathematics Output:</a:t>
            </a:r>
          </a:p>
          <a:p>
            <a:pPr lvl="1"/>
            <a:r>
              <a:rPr lang="en-US" dirty="0" smtClean="0"/>
              <a:t>typesetting</a:t>
            </a:r>
          </a:p>
          <a:p>
            <a:pPr lvl="1"/>
            <a:r>
              <a:rPr lang="en-US" dirty="0" smtClean="0"/>
              <a:t>graphing</a:t>
            </a:r>
          </a:p>
          <a:p>
            <a:r>
              <a:rPr lang="en-US" dirty="0" smtClean="0"/>
              <a:t>Generating Mathematics Problems:</a:t>
            </a:r>
          </a:p>
          <a:p>
            <a:pPr lvl="1"/>
            <a:r>
              <a:rPr lang="en-US" dirty="0" smtClean="0"/>
              <a:t>symbolic math functionality</a:t>
            </a:r>
          </a:p>
          <a:p>
            <a:pPr lvl="1"/>
            <a:r>
              <a:rPr lang="en-US" dirty="0" smtClean="0"/>
              <a:t>statistics packages</a:t>
            </a:r>
          </a:p>
          <a:p>
            <a:r>
              <a:rPr lang="en-US" dirty="0" smtClean="0"/>
              <a:t>Mathematics Input:</a:t>
            </a:r>
          </a:p>
          <a:p>
            <a:pPr lvl="1"/>
            <a:r>
              <a:rPr lang="en-US" dirty="0" smtClean="0"/>
              <a:t>numerical</a:t>
            </a:r>
          </a:p>
          <a:p>
            <a:pPr lvl="1"/>
            <a:r>
              <a:rPr lang="en-US" dirty="0" smtClean="0"/>
              <a:t>formula evaluation</a:t>
            </a:r>
          </a:p>
          <a:p>
            <a:pPr lvl="2"/>
            <a:r>
              <a:rPr lang="en-US" dirty="0" smtClean="0"/>
              <a:t>sampling</a:t>
            </a:r>
          </a:p>
          <a:p>
            <a:pPr lvl="2"/>
            <a:r>
              <a:rPr lang="en-US" dirty="0" smtClean="0"/>
              <a:t>symbolically</a:t>
            </a:r>
          </a:p>
          <a:p>
            <a:pPr lvl="2"/>
            <a:r>
              <a:rPr lang="en-US" dirty="0" smtClean="0"/>
              <a:t>checking for properties</a:t>
            </a:r>
          </a:p>
          <a:p>
            <a:pPr lvl="1"/>
            <a:r>
              <a:rPr lang="en-US" dirty="0" smtClean="0"/>
              <a:t>graphical input</a:t>
            </a:r>
          </a:p>
          <a:p>
            <a:pPr lvl="1"/>
            <a:r>
              <a:rPr lang="en-US" dirty="0" smtClean="0"/>
              <a:t>bubble sheets</a:t>
            </a:r>
          </a:p>
          <a:p>
            <a:pPr lvl="1"/>
            <a:r>
              <a:rPr lang="en-US" dirty="0" smtClean="0"/>
              <a:t>clickers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365" y="2664979"/>
            <a:ext cx="3852185" cy="4139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320413">
            <a:off x="6862790" y="5141835"/>
            <a:ext cx="1359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 grader is </a:t>
            </a:r>
            <a:endParaRPr lang="en-US" i="1" dirty="0"/>
          </a:p>
        </p:txBody>
      </p:sp>
      <p:sp>
        <p:nvSpPr>
          <p:cNvPr id="6" name="Parallelogram 5"/>
          <p:cNvSpPr/>
          <p:nvPr/>
        </p:nvSpPr>
        <p:spPr>
          <a:xfrm rot="20214026">
            <a:off x="8035468" y="4908076"/>
            <a:ext cx="609460" cy="305561"/>
          </a:xfrm>
          <a:prstGeom prst="parallelogram">
            <a:avLst>
              <a:gd name="adj" fmla="val 367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in</a:t>
            </a:r>
            <a:endParaRPr lang="en-US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</a:t>
            </a:r>
            <a:endParaRPr lang="en-US" dirty="0"/>
          </a:p>
        </p:txBody>
      </p:sp>
      <p:sp>
        <p:nvSpPr>
          <p:cNvPr id="4" name="Snip Single Corner Rectangle 3"/>
          <p:cNvSpPr/>
          <p:nvPr/>
        </p:nvSpPr>
        <p:spPr>
          <a:xfrm>
            <a:off x="228600" y="1206500"/>
            <a:ext cx="7480300" cy="5410200"/>
          </a:xfrm>
          <a:prstGeom prst="snip1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Today’s presentation is going to show some very specialized functionality.</a:t>
            </a:r>
          </a:p>
          <a:p>
            <a:pPr algn="ctr"/>
            <a:r>
              <a:rPr lang="en-US" sz="4800" dirty="0" smtClean="0"/>
              <a:t>Because you can does not mean you have to.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348" y="274638"/>
            <a:ext cx="1825668" cy="27082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Typesetting:</a:t>
            </a:r>
            <a:br>
              <a:rPr lang="en-US" dirty="0" smtClean="0"/>
            </a:br>
            <a:r>
              <a:rPr lang="en-US" dirty="0" err="1" smtClean="0"/>
              <a:t>LaTeX</a:t>
            </a:r>
            <a:r>
              <a:rPr lang="en-US" dirty="0" smtClean="0"/>
              <a:t> can be embedded anywhere in the material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7" y="4799855"/>
            <a:ext cx="5688819" cy="129219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608" y="2956191"/>
            <a:ext cx="7289800" cy="16383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896</TotalTime>
  <Words>609</Words>
  <Application>Microsoft Macintosh PowerPoint</Application>
  <PresentationFormat>On-screen Show (4:3)</PresentationFormat>
  <Paragraphs>145</Paragraphs>
  <Slides>39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Solstice</vt:lpstr>
      <vt:lpstr>LON-CAPA Mathematical Functionality</vt:lpstr>
      <vt:lpstr>LON-CAPA Math Functionality</vt:lpstr>
      <vt:lpstr>LON-CAPA Course Management</vt:lpstr>
      <vt:lpstr>LON-CAPA Course Management</vt:lpstr>
      <vt:lpstr>LON-CAPA Course Management</vt:lpstr>
      <vt:lpstr>Particular Strength: Assessment</vt:lpstr>
      <vt:lpstr>LON-CAPA Mathematics</vt:lpstr>
      <vt:lpstr>WARNING</vt:lpstr>
      <vt:lpstr>Mathematical Output</vt:lpstr>
      <vt:lpstr>Mathematical Output</vt:lpstr>
      <vt:lpstr>Mathematical Output</vt:lpstr>
      <vt:lpstr>Mathematical Output</vt:lpstr>
      <vt:lpstr>Mathematical Output</vt:lpstr>
      <vt:lpstr>Mathematical Output</vt:lpstr>
      <vt:lpstr>Mathematical Output</vt:lpstr>
      <vt:lpstr>Mathematical Output</vt:lpstr>
      <vt:lpstr>Mathematical Output</vt:lpstr>
      <vt:lpstr>Mathematical Output</vt:lpstr>
      <vt:lpstr>Generating Mathematics Problems</vt:lpstr>
      <vt:lpstr>Generating Mathematics Problems</vt:lpstr>
      <vt:lpstr>Generating Mathematics Problems</vt:lpstr>
      <vt:lpstr>Mathematics Input</vt:lpstr>
      <vt:lpstr>Mathematics Input</vt:lpstr>
      <vt:lpstr>Mathematics Input</vt:lpstr>
      <vt:lpstr>Mathematical Input</vt:lpstr>
      <vt:lpstr>Mathematical Input</vt:lpstr>
      <vt:lpstr>Mathematical Input</vt:lpstr>
      <vt:lpstr>Mathematical Input</vt:lpstr>
      <vt:lpstr>Mathematical Input</vt:lpstr>
      <vt:lpstr>Mathematical Input</vt:lpstr>
      <vt:lpstr>Mathematical Input</vt:lpstr>
      <vt:lpstr>Mathematical Input</vt:lpstr>
      <vt:lpstr>Mathematical Input</vt:lpstr>
      <vt:lpstr>Mathematical Input</vt:lpstr>
      <vt:lpstr>Mathematical Input</vt:lpstr>
      <vt:lpstr>Mathematical Input</vt:lpstr>
      <vt:lpstr>Mathematical Input</vt:lpstr>
      <vt:lpstr>Interested?</vt:lpstr>
      <vt:lpstr>Thank You</vt:lpstr>
    </vt:vector>
  </TitlesOfParts>
  <Company>Michigan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LON-CAPA Mathematical Functionality</dc:title>
  <dc:creator>Gerd Kortemeyer</dc:creator>
  <cp:lastModifiedBy>Gerd Kortemeyer</cp:lastModifiedBy>
  <cp:revision>24</cp:revision>
  <cp:lastPrinted>2011-02-11T19:44:13Z</cp:lastPrinted>
  <dcterms:created xsi:type="dcterms:W3CDTF">2011-02-11T19:42:52Z</dcterms:created>
  <dcterms:modified xsi:type="dcterms:W3CDTF">2011-02-11T19:44:35Z</dcterms:modified>
</cp:coreProperties>
</file>