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1" r:id="rId1"/>
  </p:sldMasterIdLst>
  <p:sldIdLst>
    <p:sldId id="258" r:id="rId2"/>
    <p:sldId id="259" r:id="rId3"/>
    <p:sldId id="257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vert="horz" lIns="91440" tIns="182880" rIns="9144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b">
            <a:noAutofit/>
            <a:sp3d extrusionH="12700">
              <a:extrusionClr>
                <a:schemeClr val="bg1"/>
              </a:extrusionClr>
            </a:sp3d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 anchorCtr="0">
            <a:noAutofit/>
          </a:bodyPr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21132"/>
            <a:ext cx="2133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12541"/>
            <a:ext cx="2895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12541"/>
            <a:ext cx="2133600" cy="300318"/>
          </a:xfrm>
        </p:spPr>
        <p:txBody>
          <a:bodyPr/>
          <a:lstStyle>
            <a:lvl1pPr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 anchorCtr="0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1"/>
            <a:ext cx="7313613" cy="1264024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ctr">
            <a:noAutofit/>
            <a:sp3d extrusionH="12700">
              <a:extrusionClr>
                <a:schemeClr val="bg1"/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338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0D5C54D-AAE0-5E4B-9607-5E6FFEB3A838}" type="datetimeFigureOut">
              <a:rPr lang="en-US" smtClean="0"/>
              <a:t>5/13/10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5988"/>
            <a:ext cx="2895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2E93AFA3-D8C0-254C-AF27-694D0055BD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ctr" defTabSz="914400" rtl="0" eaLnBrk="1" latinLnBrk="0" hangingPunct="1">
        <a:lnSpc>
          <a:spcPts val="5600"/>
        </a:lnSpc>
        <a:spcBef>
          <a:spcPct val="0"/>
        </a:spcBef>
        <a:buNone/>
        <a:defRPr sz="5400" b="1" kern="1200" baseline="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SzPct val="80000"/>
        <a:buFont typeface="Wingdings" pitchFamily="2" charset="2"/>
        <a:buChar char="l"/>
        <a:defRPr sz="24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2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0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xima.sourceforge.net/" TargetMode="External"/><Relationship Id="rId3" Type="http://schemas.openxmlformats.org/officeDocument/2006/relationships/hyperlink" Target="http://www.r-project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Maxima and 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Symbolic math and statistical packages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to powerful open-source mathematics systems</a:t>
            </a:r>
          </a:p>
          <a:p>
            <a:pPr lvl="1"/>
            <a:r>
              <a:rPr lang="en-US" dirty="0" smtClean="0"/>
              <a:t>from &lt;script&gt;: using &amp;</a:t>
            </a:r>
            <a:r>
              <a:rPr lang="en-US" dirty="0" err="1" smtClean="0"/>
              <a:t>cas</a:t>
            </a:r>
            <a:r>
              <a:rPr lang="en-US" dirty="0" smtClean="0"/>
              <a:t> and related</a:t>
            </a:r>
          </a:p>
          <a:p>
            <a:pPr lvl="1"/>
            <a:r>
              <a:rPr lang="en-US" dirty="0" smtClean="0"/>
              <a:t>from response-tags</a:t>
            </a:r>
          </a:p>
          <a:p>
            <a:r>
              <a:rPr lang="en-US" dirty="0" smtClean="0"/>
              <a:t>Maxima: powerful symbolic algebra system (similar to </a:t>
            </a:r>
            <a:r>
              <a:rPr lang="en-US" dirty="0" err="1" smtClean="0"/>
              <a:t>Mathematica</a:t>
            </a:r>
            <a:r>
              <a:rPr lang="en-US" dirty="0" smtClean="0"/>
              <a:t>, but open-source)</a:t>
            </a:r>
          </a:p>
          <a:p>
            <a:pPr lvl="1"/>
            <a:r>
              <a:rPr lang="en-US" dirty="0" smtClean="0">
                <a:hlinkClick r:id="rId2"/>
              </a:rPr>
              <a:t>http://maxima.sourceforge.net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R: statistical computing system</a:t>
            </a:r>
          </a:p>
          <a:p>
            <a:pPr lvl="1"/>
            <a:r>
              <a:rPr lang="en-US" dirty="0" smtClean="0">
                <a:hlinkClick r:id="rId3"/>
              </a:rPr>
              <a:t>http://www.r-project.org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&amp;</a:t>
            </a:r>
            <a:r>
              <a:rPr lang="en-US" dirty="0" err="1" smtClean="0"/>
              <a:t>cas</a:t>
            </a:r>
            <a:r>
              <a:rPr lang="en-US" dirty="0" smtClean="0"/>
              <a:t> and &amp;</a:t>
            </a:r>
            <a:r>
              <a:rPr lang="en-US" dirty="0" err="1" smtClean="0"/>
              <a:t>cas_href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012" y="1747838"/>
            <a:ext cx="8300226" cy="48026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String output from algebra systems:</a:t>
            </a:r>
          </a:p>
          <a:p>
            <a:pPr lvl="1"/>
            <a:r>
              <a:rPr lang="en-US" sz="2400" dirty="0" smtClean="0"/>
              <a:t>&amp;</a:t>
            </a:r>
            <a:r>
              <a:rPr lang="en-US" sz="2400" dirty="0" err="1" smtClean="0"/>
              <a:t>cas(‘maxima’,</a:t>
            </a:r>
            <a:r>
              <a:rPr lang="en-US" sz="2400" i="1" dirty="0" err="1" smtClean="0"/>
              <a:t>expression</a:t>
            </a:r>
            <a:r>
              <a:rPr lang="en-US" sz="2400" dirty="0" smtClean="0"/>
              <a:t>)</a:t>
            </a:r>
          </a:p>
          <a:p>
            <a:pPr lvl="2"/>
            <a:r>
              <a:rPr lang="en-US" dirty="0" smtClean="0"/>
              <a:t>e.g. $fraction=&amp;cas(‘maxima’,’12/16’);</a:t>
            </a:r>
          </a:p>
          <a:p>
            <a:pPr lvl="1"/>
            <a:r>
              <a:rPr lang="en-US" sz="2400" dirty="0" smtClean="0"/>
              <a:t>&amp;</a:t>
            </a:r>
            <a:r>
              <a:rPr lang="en-US" sz="2400" dirty="0" err="1" smtClean="0"/>
              <a:t>cas(‘R’,</a:t>
            </a:r>
            <a:r>
              <a:rPr lang="en-US" sz="2400" i="1" dirty="0" err="1" smtClean="0"/>
              <a:t>expression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Hash output from R (more than one output value):</a:t>
            </a:r>
          </a:p>
          <a:p>
            <a:pPr lvl="1"/>
            <a:r>
              <a:rPr lang="en-US" sz="2400" dirty="0" smtClean="0"/>
              <a:t>($</a:t>
            </a:r>
            <a:r>
              <a:rPr lang="en-US" sz="2400" dirty="0" err="1" smtClean="0"/>
              <a:t>hashref,$dump</a:t>
            </a:r>
            <a:r>
              <a:rPr lang="en-US" sz="2400" dirty="0" smtClean="0"/>
              <a:t>)=&amp;</a:t>
            </a:r>
            <a:r>
              <a:rPr lang="en-US" sz="2400" dirty="0" err="1" smtClean="0"/>
              <a:t>cas_hashref(‘R’,</a:t>
            </a:r>
            <a:r>
              <a:rPr lang="en-US" sz="2400" i="1" dirty="0" err="1" smtClean="0"/>
              <a:t>expression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$value=&amp;</a:t>
            </a:r>
            <a:r>
              <a:rPr lang="en-US" sz="2400" dirty="0" err="1" smtClean="0"/>
              <a:t>cas_hashref_entry($hashref,key,subkey</a:t>
            </a:r>
            <a:r>
              <a:rPr lang="en-US" sz="2400" dirty="0" smtClean="0"/>
              <a:t>, …)</a:t>
            </a:r>
          </a:p>
          <a:p>
            <a:r>
              <a:rPr lang="en-US" sz="2800" dirty="0" smtClean="0"/>
              <a:t>Array output from R (output is an array)</a:t>
            </a:r>
          </a:p>
          <a:p>
            <a:pPr lvl="1"/>
            <a:r>
              <a:rPr lang="en-US" sz="2400" dirty="0" smtClean="0"/>
              <a:t>@array=&amp;</a:t>
            </a:r>
            <a:r>
              <a:rPr lang="en-US" sz="2400" dirty="0" err="1" smtClean="0"/>
              <a:t>cas_hashref_array(‘R’,</a:t>
            </a:r>
            <a:r>
              <a:rPr lang="en-US" sz="2400" i="1" dirty="0" err="1" smtClean="0"/>
              <a:t>expression</a:t>
            </a:r>
            <a:r>
              <a:rPr lang="en-US" sz="2400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rot="5400000">
            <a:off x="2522258" y="1570862"/>
            <a:ext cx="2024764" cy="20247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547022" y="1570862"/>
            <a:ext cx="2024764" cy="20247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522258" y="2183609"/>
            <a:ext cx="1944918" cy="9235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Compare answer formula to solution formula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67740" y="3595626"/>
            <a:ext cx="2309036" cy="7015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Formularesponse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>
          <a:xfrm rot="5400000">
            <a:off x="1367740" y="4297189"/>
            <a:ext cx="1154518" cy="11545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 rot="16200000" flipH="1">
            <a:off x="2522258" y="4297189"/>
            <a:ext cx="1154518" cy="11545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15092" y="5451707"/>
            <a:ext cx="1660729" cy="11011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MAXIMA (no sampling), exact answer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886293" y="5451707"/>
            <a:ext cx="1660729" cy="11011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sampling, approximate answer acceptable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20" idx="0"/>
          </p:cNvCxnSpPr>
          <p:nvPr/>
        </p:nvCxnSpPr>
        <p:spPr>
          <a:xfrm rot="5400000">
            <a:off x="4976645" y="4282737"/>
            <a:ext cx="2282256" cy="90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21" idx="0"/>
          </p:cNvCxnSpPr>
          <p:nvPr/>
        </p:nvCxnSpPr>
        <p:spPr>
          <a:xfrm rot="16200000" flipH="1">
            <a:off x="6137234" y="4030177"/>
            <a:ext cx="2282256" cy="14131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755726" y="5877881"/>
            <a:ext cx="1816061" cy="6749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Customresponse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184649" y="5877881"/>
            <a:ext cx="1600577" cy="6749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Mathresponse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279697" y="4235072"/>
            <a:ext cx="1198922" cy="121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Perl and possible &amp;</a:t>
            </a:r>
            <a:r>
              <a:rPr lang="en-US" dirty="0" err="1" smtClean="0"/>
              <a:t>cas</a:t>
            </a:r>
            <a:r>
              <a:rPr lang="en-US" dirty="0" smtClean="0"/>
              <a:t> calls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776129" y="4235072"/>
            <a:ext cx="1208809" cy="12166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MAXIMA directly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755726" y="2183609"/>
            <a:ext cx="2020403" cy="9235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answer formula for properties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 for Responses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">
      <a:dk1>
        <a:sysClr val="windowText" lastClr="000000"/>
      </a:dk1>
      <a:lt1>
        <a:sysClr val="window" lastClr="FFFFFF"/>
      </a:lt1>
      <a:dk2>
        <a:srgbClr val="535252"/>
      </a:dk2>
      <a:lt2>
        <a:srgbClr val="AAB5C2"/>
      </a:lt2>
      <a:accent1>
        <a:srgbClr val="F7901E"/>
      </a:accent1>
      <a:accent2>
        <a:srgbClr val="FEC60B"/>
      </a:accent2>
      <a:accent3>
        <a:srgbClr val="9FE62F"/>
      </a:accent3>
      <a:accent4>
        <a:srgbClr val="4EA5D1"/>
      </a:accent4>
      <a:accent5>
        <a:srgbClr val="1C4596"/>
      </a:accent5>
      <a:accent6>
        <a:srgbClr val="542D90"/>
      </a:accent6>
      <a:hlink>
        <a:srgbClr val="ED2024"/>
      </a:hlink>
      <a:folHlink>
        <a:srgbClr val="BD912D"/>
      </a:folHlink>
    </a:clrScheme>
    <a:fontScheme name="Studio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Studio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26</TotalTime>
  <Words>223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Studio</vt:lpstr>
      <vt:lpstr>Maxima and R</vt:lpstr>
      <vt:lpstr>Systems</vt:lpstr>
      <vt:lpstr>&amp;cas and &amp;cas_href</vt:lpstr>
      <vt:lpstr>Decision Tree for Responses</vt:lpstr>
    </vt:vector>
  </TitlesOfParts>
  <Company>Michigan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Gerd Kortemeyer</dc:creator>
  <cp:lastModifiedBy>Gerd Kortemeyer</cp:lastModifiedBy>
  <cp:revision>2</cp:revision>
  <dcterms:created xsi:type="dcterms:W3CDTF">2010-05-14T01:26:52Z</dcterms:created>
  <dcterms:modified xsi:type="dcterms:W3CDTF">2010-05-14T01:53:42Z</dcterms:modified>
</cp:coreProperties>
</file>