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61"/>
  </p:notesMasterIdLst>
  <p:sldIdLst>
    <p:sldId id="256" r:id="rId2"/>
    <p:sldId id="388" r:id="rId3"/>
    <p:sldId id="368" r:id="rId4"/>
    <p:sldId id="352" r:id="rId5"/>
    <p:sldId id="353" r:id="rId6"/>
    <p:sldId id="363" r:id="rId7"/>
    <p:sldId id="364" r:id="rId8"/>
    <p:sldId id="365" r:id="rId9"/>
    <p:sldId id="366" r:id="rId10"/>
    <p:sldId id="339" r:id="rId11"/>
    <p:sldId id="347" r:id="rId12"/>
    <p:sldId id="354" r:id="rId13"/>
    <p:sldId id="349" r:id="rId14"/>
    <p:sldId id="367" r:id="rId15"/>
    <p:sldId id="392" r:id="rId16"/>
    <p:sldId id="369" r:id="rId17"/>
    <p:sldId id="372" r:id="rId18"/>
    <p:sldId id="370" r:id="rId19"/>
    <p:sldId id="371" r:id="rId20"/>
    <p:sldId id="386" r:id="rId21"/>
    <p:sldId id="355" r:id="rId22"/>
    <p:sldId id="359" r:id="rId23"/>
    <p:sldId id="393" r:id="rId24"/>
    <p:sldId id="394" r:id="rId25"/>
    <p:sldId id="360" r:id="rId26"/>
    <p:sldId id="362" r:id="rId27"/>
    <p:sldId id="337" r:id="rId28"/>
    <p:sldId id="348" r:id="rId29"/>
    <p:sldId id="395" r:id="rId30"/>
    <p:sldId id="376" r:id="rId31"/>
    <p:sldId id="384" r:id="rId32"/>
    <p:sldId id="385" r:id="rId33"/>
    <p:sldId id="383" r:id="rId34"/>
    <p:sldId id="396" r:id="rId35"/>
    <p:sldId id="375" r:id="rId36"/>
    <p:sldId id="373" r:id="rId37"/>
    <p:sldId id="374" r:id="rId38"/>
    <p:sldId id="408" r:id="rId39"/>
    <p:sldId id="356" r:id="rId40"/>
    <p:sldId id="358" r:id="rId41"/>
    <p:sldId id="342" r:id="rId42"/>
    <p:sldId id="285" r:id="rId43"/>
    <p:sldId id="377" r:id="rId44"/>
    <p:sldId id="397" r:id="rId45"/>
    <p:sldId id="387" r:id="rId46"/>
    <p:sldId id="391" r:id="rId47"/>
    <p:sldId id="398" r:id="rId48"/>
    <p:sldId id="406" r:id="rId49"/>
    <p:sldId id="407" r:id="rId50"/>
    <p:sldId id="399" r:id="rId51"/>
    <p:sldId id="400" r:id="rId52"/>
    <p:sldId id="401" r:id="rId53"/>
    <p:sldId id="402" r:id="rId54"/>
    <p:sldId id="403" r:id="rId55"/>
    <p:sldId id="410" r:id="rId56"/>
    <p:sldId id="404" r:id="rId57"/>
    <p:sldId id="409" r:id="rId58"/>
    <p:sldId id="405" r:id="rId59"/>
    <p:sldId id="390" r:id="rId6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92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orte:Documents:usage_files:timere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orte:Documents:usage_files:enrollme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r>
              <a:rPr lang="en-US"/>
              <a:t>LON-CAPA Shared Resource Pool, Summer 2011</a:t>
            </a:r>
          </a:p>
        </c:rich>
      </c:tx>
      <c:layout>
        <c:manualLayout>
          <c:xMode val="edge"/>
          <c:yMode val="edge"/>
          <c:x val="0.17417294846438"/>
          <c:y val="0.041386766440780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1299037620297"/>
          <c:y val="0.108932461873638"/>
          <c:w val="0.774571361913094"/>
          <c:h val="0.745098039215686"/>
        </c:manualLayout>
      </c:layout>
      <c:scatterChart>
        <c:scatterStyle val="lineMarker"/>
        <c:varyColors val="0"/>
        <c:ser>
          <c:idx val="0"/>
          <c:order val="0"/>
          <c:tx>
            <c:strRef>
              <c:f>[timeres.xls]timeres.csv!$B$1</c:f>
              <c:strCache>
                <c:ptCount val="1"/>
                <c:pt idx="0">
                  <c:v>Total</c:v>
                </c:pt>
              </c:strCache>
            </c:strRef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[timeres.xls]timeres.csv!$A$2:$A$20</c:f>
              <c:numCache>
                <c:formatCode>General</c:formatCode>
                <c:ptCount val="19"/>
                <c:pt idx="0">
                  <c:v>2000.0</c:v>
                </c:pt>
                <c:pt idx="1">
                  <c:v>2000.5</c:v>
                </c:pt>
                <c:pt idx="2">
                  <c:v>2001.0</c:v>
                </c:pt>
                <c:pt idx="3">
                  <c:v>2001.5</c:v>
                </c:pt>
                <c:pt idx="4">
                  <c:v>2002.0</c:v>
                </c:pt>
                <c:pt idx="5">
                  <c:v>2002.5</c:v>
                </c:pt>
                <c:pt idx="6">
                  <c:v>2003.0</c:v>
                </c:pt>
                <c:pt idx="7">
                  <c:v>2003.5</c:v>
                </c:pt>
                <c:pt idx="8">
                  <c:v>2004.0</c:v>
                </c:pt>
                <c:pt idx="9">
                  <c:v>2004.5</c:v>
                </c:pt>
                <c:pt idx="10">
                  <c:v>2005.0</c:v>
                </c:pt>
                <c:pt idx="11">
                  <c:v>2005.5</c:v>
                </c:pt>
                <c:pt idx="12">
                  <c:v>2006.0</c:v>
                </c:pt>
                <c:pt idx="13">
                  <c:v>2006.5</c:v>
                </c:pt>
                <c:pt idx="14">
                  <c:v>2007.0</c:v>
                </c:pt>
                <c:pt idx="15">
                  <c:v>2008.0</c:v>
                </c:pt>
                <c:pt idx="16">
                  <c:v>2009.0</c:v>
                </c:pt>
                <c:pt idx="17">
                  <c:v>2010.5</c:v>
                </c:pt>
                <c:pt idx="18">
                  <c:v>2011.5</c:v>
                </c:pt>
              </c:numCache>
            </c:numRef>
          </c:xVal>
          <c:yVal>
            <c:numRef>
              <c:f>[timeres.xls]timeres.csv!$B$2:$B$20</c:f>
              <c:numCache>
                <c:formatCode>General</c:formatCode>
                <c:ptCount val="19"/>
                <c:pt idx="0">
                  <c:v>2131.0</c:v>
                </c:pt>
                <c:pt idx="1">
                  <c:v>2132.0</c:v>
                </c:pt>
                <c:pt idx="2">
                  <c:v>2482.0</c:v>
                </c:pt>
                <c:pt idx="3">
                  <c:v>6928.0</c:v>
                </c:pt>
                <c:pt idx="4">
                  <c:v>17556.0</c:v>
                </c:pt>
                <c:pt idx="5">
                  <c:v>27972.0</c:v>
                </c:pt>
                <c:pt idx="6">
                  <c:v>37328.0</c:v>
                </c:pt>
                <c:pt idx="7">
                  <c:v>56241.0</c:v>
                </c:pt>
                <c:pt idx="8">
                  <c:v>76416.0</c:v>
                </c:pt>
                <c:pt idx="9">
                  <c:v>91617.0</c:v>
                </c:pt>
                <c:pt idx="10">
                  <c:v>105148.0</c:v>
                </c:pt>
                <c:pt idx="11">
                  <c:v>211620.0</c:v>
                </c:pt>
                <c:pt idx="12">
                  <c:v>244887.0</c:v>
                </c:pt>
                <c:pt idx="13">
                  <c:v>263118.0</c:v>
                </c:pt>
                <c:pt idx="14">
                  <c:v>278863.0</c:v>
                </c:pt>
                <c:pt idx="15">
                  <c:v>311198.0</c:v>
                </c:pt>
                <c:pt idx="16">
                  <c:v>344969.0</c:v>
                </c:pt>
                <c:pt idx="17">
                  <c:v>413157.0</c:v>
                </c:pt>
                <c:pt idx="18">
                  <c:v>446126.0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[timeres.xls]timeres.csv!$C$1</c:f>
              <c:strCache>
                <c:ptCount val="1"/>
                <c:pt idx="0">
                  <c:v>Problems</c:v>
                </c:pt>
              </c:strCache>
            </c:strRef>
          </c:tx>
          <c:spPr>
            <a:ln w="25400">
              <a:solidFill>
                <a:srgbClr val="DD2D32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DD2D32"/>
              </a:solidFill>
              <a:ln>
                <a:solidFill>
                  <a:srgbClr val="DD2D32"/>
                </a:solidFill>
                <a:prstDash val="solid"/>
              </a:ln>
            </c:spPr>
          </c:marker>
          <c:xVal>
            <c:numRef>
              <c:f>[timeres.xls]timeres.csv!$A$2:$A$20</c:f>
              <c:numCache>
                <c:formatCode>General</c:formatCode>
                <c:ptCount val="19"/>
                <c:pt idx="0">
                  <c:v>2000.0</c:v>
                </c:pt>
                <c:pt idx="1">
                  <c:v>2000.5</c:v>
                </c:pt>
                <c:pt idx="2">
                  <c:v>2001.0</c:v>
                </c:pt>
                <c:pt idx="3">
                  <c:v>2001.5</c:v>
                </c:pt>
                <c:pt idx="4">
                  <c:v>2002.0</c:v>
                </c:pt>
                <c:pt idx="5">
                  <c:v>2002.5</c:v>
                </c:pt>
                <c:pt idx="6">
                  <c:v>2003.0</c:v>
                </c:pt>
                <c:pt idx="7">
                  <c:v>2003.5</c:v>
                </c:pt>
                <c:pt idx="8">
                  <c:v>2004.0</c:v>
                </c:pt>
                <c:pt idx="9">
                  <c:v>2004.5</c:v>
                </c:pt>
                <c:pt idx="10">
                  <c:v>2005.0</c:v>
                </c:pt>
                <c:pt idx="11">
                  <c:v>2005.5</c:v>
                </c:pt>
                <c:pt idx="12">
                  <c:v>2006.0</c:v>
                </c:pt>
                <c:pt idx="13">
                  <c:v>2006.5</c:v>
                </c:pt>
                <c:pt idx="14">
                  <c:v>2007.0</c:v>
                </c:pt>
                <c:pt idx="15">
                  <c:v>2008.0</c:v>
                </c:pt>
                <c:pt idx="16">
                  <c:v>2009.0</c:v>
                </c:pt>
                <c:pt idx="17">
                  <c:v>2010.5</c:v>
                </c:pt>
                <c:pt idx="18">
                  <c:v>2011.5</c:v>
                </c:pt>
              </c:numCache>
            </c:numRef>
          </c:xVal>
          <c:yVal>
            <c:numRef>
              <c:f>[timeres.xls]timeres.csv!$C$2:$C$20</c:f>
              <c:numCache>
                <c:formatCode>General</c:formatCode>
                <c:ptCount val="19"/>
                <c:pt idx="0">
                  <c:v>1380.0</c:v>
                </c:pt>
                <c:pt idx="1">
                  <c:v>1381.0</c:v>
                </c:pt>
                <c:pt idx="2">
                  <c:v>1607.0</c:v>
                </c:pt>
                <c:pt idx="3">
                  <c:v>2969.0</c:v>
                </c:pt>
                <c:pt idx="4">
                  <c:v>5959.0</c:v>
                </c:pt>
                <c:pt idx="5">
                  <c:v>9512.0</c:v>
                </c:pt>
                <c:pt idx="6">
                  <c:v>14225.0</c:v>
                </c:pt>
                <c:pt idx="7">
                  <c:v>23905.0</c:v>
                </c:pt>
                <c:pt idx="8">
                  <c:v>32966.0</c:v>
                </c:pt>
                <c:pt idx="9">
                  <c:v>41997.0</c:v>
                </c:pt>
                <c:pt idx="10">
                  <c:v>50760.0</c:v>
                </c:pt>
                <c:pt idx="11">
                  <c:v>61773.0</c:v>
                </c:pt>
                <c:pt idx="12">
                  <c:v>77760.0</c:v>
                </c:pt>
                <c:pt idx="13">
                  <c:v>90870.0</c:v>
                </c:pt>
                <c:pt idx="14">
                  <c:v>102579.0</c:v>
                </c:pt>
                <c:pt idx="15">
                  <c:v>121038.0</c:v>
                </c:pt>
                <c:pt idx="16">
                  <c:v>143694.0</c:v>
                </c:pt>
                <c:pt idx="17">
                  <c:v>184649.0</c:v>
                </c:pt>
                <c:pt idx="18">
                  <c:v>198020.0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[timeres.xls]timeres.csv!$D$1</c:f>
              <c:strCache>
                <c:ptCount val="1"/>
                <c:pt idx="0">
                  <c:v>Pages</c:v>
                </c:pt>
              </c:strCache>
            </c:strRef>
          </c:tx>
          <c:spPr>
            <a:ln w="25400">
              <a:solidFill>
                <a:srgbClr val="FFFF00"/>
              </a:solidFill>
              <a:prstDash val="solid"/>
            </a:ln>
            <a:effectLst/>
          </c:spPr>
          <c:marker>
            <c:symbol val="triangle"/>
            <c:size val="7"/>
            <c:spPr>
              <a:solidFill>
                <a:srgbClr val="FFF58C"/>
              </a:solidFill>
              <a:ln>
                <a:solidFill>
                  <a:srgbClr val="FFF58C"/>
                </a:solidFill>
                <a:prstDash val="solid"/>
              </a:ln>
            </c:spPr>
          </c:marker>
          <c:xVal>
            <c:numRef>
              <c:f>[timeres.xls]timeres.csv!$A$2:$A$20</c:f>
              <c:numCache>
                <c:formatCode>General</c:formatCode>
                <c:ptCount val="19"/>
                <c:pt idx="0">
                  <c:v>2000.0</c:v>
                </c:pt>
                <c:pt idx="1">
                  <c:v>2000.5</c:v>
                </c:pt>
                <c:pt idx="2">
                  <c:v>2001.0</c:v>
                </c:pt>
                <c:pt idx="3">
                  <c:v>2001.5</c:v>
                </c:pt>
                <c:pt idx="4">
                  <c:v>2002.0</c:v>
                </c:pt>
                <c:pt idx="5">
                  <c:v>2002.5</c:v>
                </c:pt>
                <c:pt idx="6">
                  <c:v>2003.0</c:v>
                </c:pt>
                <c:pt idx="7">
                  <c:v>2003.5</c:v>
                </c:pt>
                <c:pt idx="8">
                  <c:v>2004.0</c:v>
                </c:pt>
                <c:pt idx="9">
                  <c:v>2004.5</c:v>
                </c:pt>
                <c:pt idx="10">
                  <c:v>2005.0</c:v>
                </c:pt>
                <c:pt idx="11">
                  <c:v>2005.5</c:v>
                </c:pt>
                <c:pt idx="12">
                  <c:v>2006.0</c:v>
                </c:pt>
                <c:pt idx="13">
                  <c:v>2006.5</c:v>
                </c:pt>
                <c:pt idx="14">
                  <c:v>2007.0</c:v>
                </c:pt>
                <c:pt idx="15">
                  <c:v>2008.0</c:v>
                </c:pt>
                <c:pt idx="16">
                  <c:v>2009.0</c:v>
                </c:pt>
                <c:pt idx="17">
                  <c:v>2010.5</c:v>
                </c:pt>
                <c:pt idx="18">
                  <c:v>2011.5</c:v>
                </c:pt>
              </c:numCache>
            </c:numRef>
          </c:xVal>
          <c:yVal>
            <c:numRef>
              <c:f>[timeres.xls]timeres.csv!$D$2:$D$20</c:f>
              <c:numCache>
                <c:formatCode>General</c:formatCode>
                <c:ptCount val="19"/>
                <c:pt idx="0">
                  <c:v>179.0</c:v>
                </c:pt>
                <c:pt idx="1">
                  <c:v>179.0</c:v>
                </c:pt>
                <c:pt idx="2">
                  <c:v>236.0</c:v>
                </c:pt>
                <c:pt idx="3">
                  <c:v>1634.0</c:v>
                </c:pt>
                <c:pt idx="4">
                  <c:v>3769.0</c:v>
                </c:pt>
                <c:pt idx="5">
                  <c:v>6162.0</c:v>
                </c:pt>
                <c:pt idx="6">
                  <c:v>7371.0</c:v>
                </c:pt>
                <c:pt idx="7">
                  <c:v>8745.0</c:v>
                </c:pt>
                <c:pt idx="8">
                  <c:v>12620.0</c:v>
                </c:pt>
                <c:pt idx="9">
                  <c:v>13218.0</c:v>
                </c:pt>
                <c:pt idx="10">
                  <c:v>13397.0</c:v>
                </c:pt>
                <c:pt idx="11">
                  <c:v>54726.0</c:v>
                </c:pt>
                <c:pt idx="12">
                  <c:v>58095.0</c:v>
                </c:pt>
                <c:pt idx="13">
                  <c:v>58270.0</c:v>
                </c:pt>
                <c:pt idx="14">
                  <c:v>58404.0</c:v>
                </c:pt>
                <c:pt idx="15">
                  <c:v>59222.0</c:v>
                </c:pt>
                <c:pt idx="16">
                  <c:v>62787.0</c:v>
                </c:pt>
                <c:pt idx="17">
                  <c:v>70432.0</c:v>
                </c:pt>
                <c:pt idx="18">
                  <c:v>71418.0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[timeres.xls]timeres.csv!$E$1</c:f>
              <c:strCache>
                <c:ptCount val="1"/>
                <c:pt idx="0">
                  <c:v>Images</c:v>
                </c:pt>
              </c:strCache>
            </c:strRef>
          </c:tx>
          <c:spPr>
            <a:ln w="25400">
              <a:solidFill>
                <a:srgbClr val="4EE257"/>
              </a:solidFill>
              <a:prstDash val="solid"/>
            </a:ln>
          </c:spPr>
          <c:marker>
            <c:symbol val="x"/>
            <c:size val="7"/>
            <c:spPr>
              <a:noFill/>
              <a:ln>
                <a:solidFill>
                  <a:srgbClr val="4EE257"/>
                </a:solidFill>
                <a:prstDash val="solid"/>
              </a:ln>
            </c:spPr>
          </c:marker>
          <c:xVal>
            <c:numRef>
              <c:f>[timeres.xls]timeres.csv!$A$2:$A$20</c:f>
              <c:numCache>
                <c:formatCode>General</c:formatCode>
                <c:ptCount val="19"/>
                <c:pt idx="0">
                  <c:v>2000.0</c:v>
                </c:pt>
                <c:pt idx="1">
                  <c:v>2000.5</c:v>
                </c:pt>
                <c:pt idx="2">
                  <c:v>2001.0</c:v>
                </c:pt>
                <c:pt idx="3">
                  <c:v>2001.5</c:v>
                </c:pt>
                <c:pt idx="4">
                  <c:v>2002.0</c:v>
                </c:pt>
                <c:pt idx="5">
                  <c:v>2002.5</c:v>
                </c:pt>
                <c:pt idx="6">
                  <c:v>2003.0</c:v>
                </c:pt>
                <c:pt idx="7">
                  <c:v>2003.5</c:v>
                </c:pt>
                <c:pt idx="8">
                  <c:v>2004.0</c:v>
                </c:pt>
                <c:pt idx="9">
                  <c:v>2004.5</c:v>
                </c:pt>
                <c:pt idx="10">
                  <c:v>2005.0</c:v>
                </c:pt>
                <c:pt idx="11">
                  <c:v>2005.5</c:v>
                </c:pt>
                <c:pt idx="12">
                  <c:v>2006.0</c:v>
                </c:pt>
                <c:pt idx="13">
                  <c:v>2006.5</c:v>
                </c:pt>
                <c:pt idx="14">
                  <c:v>2007.0</c:v>
                </c:pt>
                <c:pt idx="15">
                  <c:v>2008.0</c:v>
                </c:pt>
                <c:pt idx="16">
                  <c:v>2009.0</c:v>
                </c:pt>
                <c:pt idx="17">
                  <c:v>2010.5</c:v>
                </c:pt>
                <c:pt idx="18">
                  <c:v>2011.5</c:v>
                </c:pt>
              </c:numCache>
            </c:numRef>
          </c:xVal>
          <c:yVal>
            <c:numRef>
              <c:f>[timeres.xls]timeres.csv!$E$2:$E$20</c:f>
              <c:numCache>
                <c:formatCode>General</c:formatCode>
                <c:ptCount val="19"/>
                <c:pt idx="0">
                  <c:v>97.0</c:v>
                </c:pt>
                <c:pt idx="1">
                  <c:v>97.0</c:v>
                </c:pt>
                <c:pt idx="2">
                  <c:v>101.0</c:v>
                </c:pt>
                <c:pt idx="3">
                  <c:v>1100.0</c:v>
                </c:pt>
                <c:pt idx="4">
                  <c:v>5806.0</c:v>
                </c:pt>
                <c:pt idx="5">
                  <c:v>9191.0</c:v>
                </c:pt>
                <c:pt idx="6">
                  <c:v>11381.0</c:v>
                </c:pt>
                <c:pt idx="7">
                  <c:v>17172.0</c:v>
                </c:pt>
                <c:pt idx="8">
                  <c:v>22249.0</c:v>
                </c:pt>
                <c:pt idx="9">
                  <c:v>25799.0</c:v>
                </c:pt>
                <c:pt idx="10">
                  <c:v>28764.0</c:v>
                </c:pt>
                <c:pt idx="11">
                  <c:v>77701.0</c:v>
                </c:pt>
                <c:pt idx="12">
                  <c:v>87533.0</c:v>
                </c:pt>
                <c:pt idx="13">
                  <c:v>90177.0</c:v>
                </c:pt>
                <c:pt idx="14">
                  <c:v>92859.0</c:v>
                </c:pt>
                <c:pt idx="15">
                  <c:v>102688.0</c:v>
                </c:pt>
                <c:pt idx="16">
                  <c:v>105427.0</c:v>
                </c:pt>
                <c:pt idx="17">
                  <c:v>124200.0</c:v>
                </c:pt>
                <c:pt idx="18">
                  <c:v>134653.0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[timeres.xls]timeres.csv!$F$1</c:f>
              <c:strCache>
                <c:ptCount val="1"/>
                <c:pt idx="0">
                  <c:v>Libraries</c:v>
                </c:pt>
              </c:strCache>
            </c:strRef>
          </c:tx>
          <c:spPr>
            <a:ln w="25400">
              <a:solidFill>
                <a:srgbClr val="6711FF"/>
              </a:solidFill>
              <a:prstDash val="solid"/>
            </a:ln>
          </c:spPr>
          <c:marker>
            <c:symbol val="star"/>
            <c:size val="7"/>
            <c:spPr>
              <a:noFill/>
              <a:ln>
                <a:solidFill>
                  <a:srgbClr val="6711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[timeres.xls]timeres.csv!$A$2:$A$20</c:f>
              <c:numCache>
                <c:formatCode>General</c:formatCode>
                <c:ptCount val="19"/>
                <c:pt idx="0">
                  <c:v>2000.0</c:v>
                </c:pt>
                <c:pt idx="1">
                  <c:v>2000.5</c:v>
                </c:pt>
                <c:pt idx="2">
                  <c:v>2001.0</c:v>
                </c:pt>
                <c:pt idx="3">
                  <c:v>2001.5</c:v>
                </c:pt>
                <c:pt idx="4">
                  <c:v>2002.0</c:v>
                </c:pt>
                <c:pt idx="5">
                  <c:v>2002.5</c:v>
                </c:pt>
                <c:pt idx="6">
                  <c:v>2003.0</c:v>
                </c:pt>
                <c:pt idx="7">
                  <c:v>2003.5</c:v>
                </c:pt>
                <c:pt idx="8">
                  <c:v>2004.0</c:v>
                </c:pt>
                <c:pt idx="9">
                  <c:v>2004.5</c:v>
                </c:pt>
                <c:pt idx="10">
                  <c:v>2005.0</c:v>
                </c:pt>
                <c:pt idx="11">
                  <c:v>2005.5</c:v>
                </c:pt>
                <c:pt idx="12">
                  <c:v>2006.0</c:v>
                </c:pt>
                <c:pt idx="13">
                  <c:v>2006.5</c:v>
                </c:pt>
                <c:pt idx="14">
                  <c:v>2007.0</c:v>
                </c:pt>
                <c:pt idx="15">
                  <c:v>2008.0</c:v>
                </c:pt>
                <c:pt idx="16">
                  <c:v>2009.0</c:v>
                </c:pt>
                <c:pt idx="17">
                  <c:v>2010.5</c:v>
                </c:pt>
                <c:pt idx="18">
                  <c:v>2011.5</c:v>
                </c:pt>
              </c:numCache>
            </c:numRef>
          </c:xVal>
          <c:yVal>
            <c:numRef>
              <c:f>[timeres.xls]timeres.csv!$F$2:$F$20</c:f>
              <c:numCache>
                <c:formatCode>General</c:formatCode>
                <c:ptCount val="19"/>
                <c:pt idx="0">
                  <c:v>49.0</c:v>
                </c:pt>
                <c:pt idx="1">
                  <c:v>49.0</c:v>
                </c:pt>
                <c:pt idx="2">
                  <c:v>49.0</c:v>
                </c:pt>
                <c:pt idx="3">
                  <c:v>66.0</c:v>
                </c:pt>
                <c:pt idx="4">
                  <c:v>90.0</c:v>
                </c:pt>
                <c:pt idx="5">
                  <c:v>146.0</c:v>
                </c:pt>
                <c:pt idx="6">
                  <c:v>181.0</c:v>
                </c:pt>
                <c:pt idx="7">
                  <c:v>204.0</c:v>
                </c:pt>
                <c:pt idx="8">
                  <c:v>266.0</c:v>
                </c:pt>
                <c:pt idx="9">
                  <c:v>288.0</c:v>
                </c:pt>
                <c:pt idx="10">
                  <c:v>349.0</c:v>
                </c:pt>
                <c:pt idx="11">
                  <c:v>416.0</c:v>
                </c:pt>
                <c:pt idx="12">
                  <c:v>1385.0</c:v>
                </c:pt>
                <c:pt idx="13">
                  <c:v>2381.0</c:v>
                </c:pt>
                <c:pt idx="14">
                  <c:v>2394.0</c:v>
                </c:pt>
                <c:pt idx="15">
                  <c:v>3469.0</c:v>
                </c:pt>
                <c:pt idx="16">
                  <c:v>4148.0</c:v>
                </c:pt>
                <c:pt idx="17">
                  <c:v>5189.0</c:v>
                </c:pt>
                <c:pt idx="18">
                  <c:v>5889.0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[timeres.xls]timeres.csv!$G$1</c:f>
              <c:strCache>
                <c:ptCount val="1"/>
                <c:pt idx="0">
                  <c:v>Assemblies</c:v>
                </c:pt>
              </c:strCache>
            </c:strRef>
          </c:tx>
          <c:spPr>
            <a:ln w="25400">
              <a:solidFill>
                <a:srgbClr val="FEA746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FEA746"/>
              </a:solidFill>
              <a:ln>
                <a:solidFill>
                  <a:srgbClr val="FEA74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[timeres.xls]timeres.csv!$A$2:$A$20</c:f>
              <c:numCache>
                <c:formatCode>General</c:formatCode>
                <c:ptCount val="19"/>
                <c:pt idx="0">
                  <c:v>2000.0</c:v>
                </c:pt>
                <c:pt idx="1">
                  <c:v>2000.5</c:v>
                </c:pt>
                <c:pt idx="2">
                  <c:v>2001.0</c:v>
                </c:pt>
                <c:pt idx="3">
                  <c:v>2001.5</c:v>
                </c:pt>
                <c:pt idx="4">
                  <c:v>2002.0</c:v>
                </c:pt>
                <c:pt idx="5">
                  <c:v>2002.5</c:v>
                </c:pt>
                <c:pt idx="6">
                  <c:v>2003.0</c:v>
                </c:pt>
                <c:pt idx="7">
                  <c:v>2003.5</c:v>
                </c:pt>
                <c:pt idx="8">
                  <c:v>2004.0</c:v>
                </c:pt>
                <c:pt idx="9">
                  <c:v>2004.5</c:v>
                </c:pt>
                <c:pt idx="10">
                  <c:v>2005.0</c:v>
                </c:pt>
                <c:pt idx="11">
                  <c:v>2005.5</c:v>
                </c:pt>
                <c:pt idx="12">
                  <c:v>2006.0</c:v>
                </c:pt>
                <c:pt idx="13">
                  <c:v>2006.5</c:v>
                </c:pt>
                <c:pt idx="14">
                  <c:v>2007.0</c:v>
                </c:pt>
                <c:pt idx="15">
                  <c:v>2008.0</c:v>
                </c:pt>
                <c:pt idx="16">
                  <c:v>2009.0</c:v>
                </c:pt>
                <c:pt idx="17">
                  <c:v>2010.5</c:v>
                </c:pt>
                <c:pt idx="18">
                  <c:v>2011.5</c:v>
                </c:pt>
              </c:numCache>
            </c:numRef>
          </c:xVal>
          <c:yVal>
            <c:numRef>
              <c:f>[timeres.xls]timeres.csv!$G$2:$G$20</c:f>
              <c:numCache>
                <c:formatCode>General</c:formatCode>
                <c:ptCount val="19"/>
                <c:pt idx="0">
                  <c:v>370.0</c:v>
                </c:pt>
                <c:pt idx="1">
                  <c:v>370.0</c:v>
                </c:pt>
                <c:pt idx="2">
                  <c:v>432.0</c:v>
                </c:pt>
                <c:pt idx="3">
                  <c:v>1031.0</c:v>
                </c:pt>
                <c:pt idx="4">
                  <c:v>1222.0</c:v>
                </c:pt>
                <c:pt idx="5">
                  <c:v>1728.0</c:v>
                </c:pt>
                <c:pt idx="6">
                  <c:v>2364.0</c:v>
                </c:pt>
                <c:pt idx="7">
                  <c:v>3152.0</c:v>
                </c:pt>
                <c:pt idx="8">
                  <c:v>3948.0</c:v>
                </c:pt>
                <c:pt idx="9">
                  <c:v>4759.0</c:v>
                </c:pt>
                <c:pt idx="10">
                  <c:v>5709.0</c:v>
                </c:pt>
                <c:pt idx="11">
                  <c:v>6861.0</c:v>
                </c:pt>
                <c:pt idx="12">
                  <c:v>7705.0</c:v>
                </c:pt>
                <c:pt idx="13">
                  <c:v>8664.0</c:v>
                </c:pt>
                <c:pt idx="14">
                  <c:v>9287.0</c:v>
                </c:pt>
                <c:pt idx="15">
                  <c:v>10030.0</c:v>
                </c:pt>
                <c:pt idx="16">
                  <c:v>11630.0</c:v>
                </c:pt>
                <c:pt idx="17">
                  <c:v>13689.0</c:v>
                </c:pt>
                <c:pt idx="18">
                  <c:v>16416.0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[timeres.xls]timeres.csv!$H$1</c:f>
              <c:strCache>
                <c:ptCount val="1"/>
                <c:pt idx="0">
                  <c:v>Movies/Sound</c:v>
                </c:pt>
              </c:strCache>
            </c:strRef>
          </c:tx>
          <c:spPr>
            <a:ln w="25400">
              <a:solidFill>
                <a:srgbClr val="865357"/>
              </a:solidFill>
              <a:prstDash val="solid"/>
            </a:ln>
          </c:spPr>
          <c:marker>
            <c:symbol val="plus"/>
            <c:size val="7"/>
            <c:spPr>
              <a:noFill/>
              <a:ln>
                <a:solidFill>
                  <a:srgbClr val="865357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[timeres.xls]timeres.csv!$A$2:$A$20</c:f>
              <c:numCache>
                <c:formatCode>General</c:formatCode>
                <c:ptCount val="19"/>
                <c:pt idx="0">
                  <c:v>2000.0</c:v>
                </c:pt>
                <c:pt idx="1">
                  <c:v>2000.5</c:v>
                </c:pt>
                <c:pt idx="2">
                  <c:v>2001.0</c:v>
                </c:pt>
                <c:pt idx="3">
                  <c:v>2001.5</c:v>
                </c:pt>
                <c:pt idx="4">
                  <c:v>2002.0</c:v>
                </c:pt>
                <c:pt idx="5">
                  <c:v>2002.5</c:v>
                </c:pt>
                <c:pt idx="6">
                  <c:v>2003.0</c:v>
                </c:pt>
                <c:pt idx="7">
                  <c:v>2003.5</c:v>
                </c:pt>
                <c:pt idx="8">
                  <c:v>2004.0</c:v>
                </c:pt>
                <c:pt idx="9">
                  <c:v>2004.5</c:v>
                </c:pt>
                <c:pt idx="10">
                  <c:v>2005.0</c:v>
                </c:pt>
                <c:pt idx="11">
                  <c:v>2005.5</c:v>
                </c:pt>
                <c:pt idx="12">
                  <c:v>2006.0</c:v>
                </c:pt>
                <c:pt idx="13">
                  <c:v>2006.5</c:v>
                </c:pt>
                <c:pt idx="14">
                  <c:v>2007.0</c:v>
                </c:pt>
                <c:pt idx="15">
                  <c:v>2008.0</c:v>
                </c:pt>
                <c:pt idx="16">
                  <c:v>2009.0</c:v>
                </c:pt>
                <c:pt idx="17">
                  <c:v>2010.5</c:v>
                </c:pt>
                <c:pt idx="18">
                  <c:v>2011.5</c:v>
                </c:pt>
              </c:numCache>
            </c:numRef>
          </c:xVal>
          <c:yVal>
            <c:numRef>
              <c:f>[timeres.xls]timeres.csv!$H$2:$H$20</c:f>
              <c:numCache>
                <c:formatCode>General</c:formatCode>
                <c:ptCount val="19"/>
                <c:pt idx="2">
                  <c:v>1.0</c:v>
                </c:pt>
                <c:pt idx="3">
                  <c:v>6.0</c:v>
                </c:pt>
                <c:pt idx="4">
                  <c:v>8.0</c:v>
                </c:pt>
                <c:pt idx="5">
                  <c:v>14.0</c:v>
                </c:pt>
                <c:pt idx="6">
                  <c:v>15.0</c:v>
                </c:pt>
                <c:pt idx="7">
                  <c:v>201.0</c:v>
                </c:pt>
                <c:pt idx="8">
                  <c:v>244.0</c:v>
                </c:pt>
                <c:pt idx="9">
                  <c:v>322.0</c:v>
                </c:pt>
                <c:pt idx="10">
                  <c:v>324.0</c:v>
                </c:pt>
                <c:pt idx="11">
                  <c:v>369.0</c:v>
                </c:pt>
                <c:pt idx="12">
                  <c:v>531.0</c:v>
                </c:pt>
                <c:pt idx="13">
                  <c:v>532.0</c:v>
                </c:pt>
                <c:pt idx="14">
                  <c:v>532.0</c:v>
                </c:pt>
                <c:pt idx="15">
                  <c:v>958.0</c:v>
                </c:pt>
                <c:pt idx="16">
                  <c:v>943.0</c:v>
                </c:pt>
                <c:pt idx="17">
                  <c:v>1703.0</c:v>
                </c:pt>
                <c:pt idx="18">
                  <c:v>1825.0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[timeres.xls]timeres.csv!$I$1</c:f>
              <c:strCache>
                <c:ptCount val="1"/>
                <c:pt idx="0">
                  <c:v>Animations/Simulations</c:v>
                </c:pt>
              </c:strCache>
            </c:strRef>
          </c:tx>
          <c:spPr>
            <a:ln w="25400">
              <a:solidFill>
                <a:srgbClr val="A2BD90"/>
              </a:solidFill>
              <a:prstDash val="solid"/>
            </a:ln>
          </c:spPr>
          <c:marker>
            <c:symbol val="dot"/>
            <c:size val="7"/>
            <c:spPr>
              <a:noFill/>
              <a:ln>
                <a:solidFill>
                  <a:srgbClr val="A2BD9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[timeres.xls]timeres.csv!$A$2:$A$20</c:f>
              <c:numCache>
                <c:formatCode>General</c:formatCode>
                <c:ptCount val="19"/>
                <c:pt idx="0">
                  <c:v>2000.0</c:v>
                </c:pt>
                <c:pt idx="1">
                  <c:v>2000.5</c:v>
                </c:pt>
                <c:pt idx="2">
                  <c:v>2001.0</c:v>
                </c:pt>
                <c:pt idx="3">
                  <c:v>2001.5</c:v>
                </c:pt>
                <c:pt idx="4">
                  <c:v>2002.0</c:v>
                </c:pt>
                <c:pt idx="5">
                  <c:v>2002.5</c:v>
                </c:pt>
                <c:pt idx="6">
                  <c:v>2003.0</c:v>
                </c:pt>
                <c:pt idx="7">
                  <c:v>2003.5</c:v>
                </c:pt>
                <c:pt idx="8">
                  <c:v>2004.0</c:v>
                </c:pt>
                <c:pt idx="9">
                  <c:v>2004.5</c:v>
                </c:pt>
                <c:pt idx="10">
                  <c:v>2005.0</c:v>
                </c:pt>
                <c:pt idx="11">
                  <c:v>2005.5</c:v>
                </c:pt>
                <c:pt idx="12">
                  <c:v>2006.0</c:v>
                </c:pt>
                <c:pt idx="13">
                  <c:v>2006.5</c:v>
                </c:pt>
                <c:pt idx="14">
                  <c:v>2007.0</c:v>
                </c:pt>
                <c:pt idx="15">
                  <c:v>2008.0</c:v>
                </c:pt>
                <c:pt idx="16">
                  <c:v>2009.0</c:v>
                </c:pt>
                <c:pt idx="17">
                  <c:v>2010.5</c:v>
                </c:pt>
                <c:pt idx="18">
                  <c:v>2011.5</c:v>
                </c:pt>
              </c:numCache>
            </c:numRef>
          </c:xVal>
          <c:yVal>
            <c:numRef>
              <c:f>[timeres.xls]timeres.csv!$I$2:$I$20</c:f>
              <c:numCache>
                <c:formatCode>General</c:formatCode>
                <c:ptCount val="19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37.0</c:v>
                </c:pt>
                <c:pt idx="4">
                  <c:v>214.0</c:v>
                </c:pt>
                <c:pt idx="5">
                  <c:v>227.0</c:v>
                </c:pt>
                <c:pt idx="6">
                  <c:v>470.0</c:v>
                </c:pt>
                <c:pt idx="7">
                  <c:v>653.0</c:v>
                </c:pt>
                <c:pt idx="8">
                  <c:v>682.0</c:v>
                </c:pt>
                <c:pt idx="9">
                  <c:v>688.0</c:v>
                </c:pt>
                <c:pt idx="10">
                  <c:v>699.0</c:v>
                </c:pt>
                <c:pt idx="11">
                  <c:v>1257.0</c:v>
                </c:pt>
                <c:pt idx="12">
                  <c:v>1568.0</c:v>
                </c:pt>
                <c:pt idx="13">
                  <c:v>1576.0</c:v>
                </c:pt>
                <c:pt idx="14">
                  <c:v>1718.0</c:v>
                </c:pt>
                <c:pt idx="15">
                  <c:v>1783.0</c:v>
                </c:pt>
                <c:pt idx="16">
                  <c:v>2497.0</c:v>
                </c:pt>
                <c:pt idx="17">
                  <c:v>1842.0</c:v>
                </c:pt>
                <c:pt idx="18">
                  <c:v>4282.0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[timeres.xls]timeres.csv!$J$1</c:f>
              <c:strCache>
                <c:ptCount val="1"/>
                <c:pt idx="0">
                  <c:v>Other</c:v>
                </c:pt>
              </c:strCache>
            </c:strRef>
          </c:tx>
          <c:spPr>
            <a:ln w="25400">
              <a:solidFill>
                <a:srgbClr val="00CCFF"/>
              </a:solidFill>
              <a:prstDash val="soli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marker>
            <c:symbol val="dash"/>
            <c:size val="7"/>
            <c:spPr>
              <a:noFill/>
              <a:ln>
                <a:solidFill>
                  <a:srgbClr val="00CCFF"/>
                </a:solidFill>
                <a:prstDash val="soli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marker>
          <c:xVal>
            <c:numRef>
              <c:f>[timeres.xls]timeres.csv!$A$2:$A$20</c:f>
              <c:numCache>
                <c:formatCode>General</c:formatCode>
                <c:ptCount val="19"/>
                <c:pt idx="0">
                  <c:v>2000.0</c:v>
                </c:pt>
                <c:pt idx="1">
                  <c:v>2000.5</c:v>
                </c:pt>
                <c:pt idx="2">
                  <c:v>2001.0</c:v>
                </c:pt>
                <c:pt idx="3">
                  <c:v>2001.5</c:v>
                </c:pt>
                <c:pt idx="4">
                  <c:v>2002.0</c:v>
                </c:pt>
                <c:pt idx="5">
                  <c:v>2002.5</c:v>
                </c:pt>
                <c:pt idx="6">
                  <c:v>2003.0</c:v>
                </c:pt>
                <c:pt idx="7">
                  <c:v>2003.5</c:v>
                </c:pt>
                <c:pt idx="8">
                  <c:v>2004.0</c:v>
                </c:pt>
                <c:pt idx="9">
                  <c:v>2004.5</c:v>
                </c:pt>
                <c:pt idx="10">
                  <c:v>2005.0</c:v>
                </c:pt>
                <c:pt idx="11">
                  <c:v>2005.5</c:v>
                </c:pt>
                <c:pt idx="12">
                  <c:v>2006.0</c:v>
                </c:pt>
                <c:pt idx="13">
                  <c:v>2006.5</c:v>
                </c:pt>
                <c:pt idx="14">
                  <c:v>2007.0</c:v>
                </c:pt>
                <c:pt idx="15">
                  <c:v>2008.0</c:v>
                </c:pt>
                <c:pt idx="16">
                  <c:v>2009.0</c:v>
                </c:pt>
                <c:pt idx="17">
                  <c:v>2010.5</c:v>
                </c:pt>
                <c:pt idx="18">
                  <c:v>2011.5</c:v>
                </c:pt>
              </c:numCache>
            </c:numRef>
          </c:xVal>
          <c:yVal>
            <c:numRef>
              <c:f>[timeres.xls]timeres.csv!$J$2:$J$20</c:f>
              <c:numCache>
                <c:formatCode>General</c:formatCode>
                <c:ptCount val="19"/>
                <c:pt idx="0">
                  <c:v>55.0</c:v>
                </c:pt>
                <c:pt idx="1">
                  <c:v>55.0</c:v>
                </c:pt>
                <c:pt idx="2">
                  <c:v>55.0</c:v>
                </c:pt>
                <c:pt idx="3">
                  <c:v>85.0</c:v>
                </c:pt>
                <c:pt idx="4">
                  <c:v>488.0</c:v>
                </c:pt>
                <c:pt idx="5">
                  <c:v>992.0</c:v>
                </c:pt>
                <c:pt idx="6">
                  <c:v>1321.0</c:v>
                </c:pt>
                <c:pt idx="7">
                  <c:v>2209.0</c:v>
                </c:pt>
                <c:pt idx="8">
                  <c:v>3441.0</c:v>
                </c:pt>
                <c:pt idx="9">
                  <c:v>4546.0</c:v>
                </c:pt>
                <c:pt idx="10">
                  <c:v>5146.0</c:v>
                </c:pt>
                <c:pt idx="11">
                  <c:v>8517.0</c:v>
                </c:pt>
                <c:pt idx="12">
                  <c:v>10310.0</c:v>
                </c:pt>
                <c:pt idx="13">
                  <c:v>10648.0</c:v>
                </c:pt>
                <c:pt idx="14">
                  <c:v>11090.0</c:v>
                </c:pt>
                <c:pt idx="15">
                  <c:v>12010.0</c:v>
                </c:pt>
                <c:pt idx="16">
                  <c:v>13843.0</c:v>
                </c:pt>
                <c:pt idx="17">
                  <c:v>11453.0</c:v>
                </c:pt>
                <c:pt idx="18">
                  <c:v>13623.0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8594504"/>
        <c:axId val="-2128600280"/>
      </c:scatterChart>
      <c:valAx>
        <c:axId val="-2128594504"/>
        <c:scaling>
          <c:orientation val="minMax"/>
          <c:max val="2011.5"/>
          <c:min val="2000.0"/>
        </c:scaling>
        <c:delete val="0"/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sz="1800"/>
                  <a:t>Year</a:t>
                </a:r>
              </a:p>
            </c:rich>
          </c:tx>
          <c:layout>
            <c:manualLayout>
              <c:xMode val="edge"/>
              <c:yMode val="edge"/>
              <c:x val="0.481481485800649"/>
              <c:y val="0.93899781201130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-2128600280"/>
        <c:crosses val="autoZero"/>
        <c:crossBetween val="midCat"/>
      </c:valAx>
      <c:valAx>
        <c:axId val="-2128600280"/>
        <c:scaling>
          <c:orientation val="minMax"/>
          <c:max val="450000.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sz="1800"/>
                  <a:t>Number</a:t>
                </a:r>
              </a:p>
            </c:rich>
          </c:tx>
          <c:layout>
            <c:manualLayout>
              <c:xMode val="edge"/>
              <c:yMode val="edge"/>
              <c:x val="0.00148150912415569"/>
              <c:y val="0.33769067738483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-2128594504"/>
        <c:crossesAt val="2000.0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80740731238571"/>
          <c:y val="0.132897678948668"/>
          <c:w val="0.235555519274546"/>
          <c:h val="0.603485863809707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82492545062"/>
          <c:y val="0.0369948210677538"/>
          <c:w val="0.81774000049443"/>
          <c:h val="0.846468065535837"/>
        </c:manualLayout>
      </c:layout>
      <c:scatterChart>
        <c:scatterStyle val="smoothMarker"/>
        <c:varyColors val="0"/>
        <c:ser>
          <c:idx val="0"/>
          <c:order val="0"/>
          <c:tx>
            <c:v>Student-Course Enrollments</c:v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6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xVal>
            <c:numRef>
              <c:f>[enrollment.xlsx]Sheet1!$B$1:$B$126</c:f>
              <c:numCache>
                <c:formatCode>General</c:formatCode>
                <c:ptCount val="126"/>
                <c:pt idx="0">
                  <c:v>2001.0</c:v>
                </c:pt>
                <c:pt idx="1">
                  <c:v>2001.08333333333</c:v>
                </c:pt>
                <c:pt idx="2">
                  <c:v>2001.16666666667</c:v>
                </c:pt>
                <c:pt idx="3">
                  <c:v>2001.25</c:v>
                </c:pt>
                <c:pt idx="4">
                  <c:v>2001.33333333333</c:v>
                </c:pt>
                <c:pt idx="5">
                  <c:v>2001.41666666667</c:v>
                </c:pt>
                <c:pt idx="6">
                  <c:v>2001.5</c:v>
                </c:pt>
                <c:pt idx="7">
                  <c:v>2001.58333333333</c:v>
                </c:pt>
                <c:pt idx="8">
                  <c:v>2001.66666666667</c:v>
                </c:pt>
                <c:pt idx="9">
                  <c:v>2001.75</c:v>
                </c:pt>
                <c:pt idx="10">
                  <c:v>2001.83333333333</c:v>
                </c:pt>
                <c:pt idx="11">
                  <c:v>2001.91666666666</c:v>
                </c:pt>
                <c:pt idx="12">
                  <c:v>2002.0</c:v>
                </c:pt>
                <c:pt idx="13">
                  <c:v>2002.08333333333</c:v>
                </c:pt>
                <c:pt idx="14">
                  <c:v>2002.16666666666</c:v>
                </c:pt>
                <c:pt idx="15">
                  <c:v>2002.25</c:v>
                </c:pt>
                <c:pt idx="16">
                  <c:v>2002.33333333333</c:v>
                </c:pt>
                <c:pt idx="17">
                  <c:v>2002.41666666666</c:v>
                </c:pt>
                <c:pt idx="18">
                  <c:v>2002.5</c:v>
                </c:pt>
                <c:pt idx="19">
                  <c:v>2002.58333333333</c:v>
                </c:pt>
                <c:pt idx="20">
                  <c:v>2002.66666666666</c:v>
                </c:pt>
                <c:pt idx="21">
                  <c:v>2002.75</c:v>
                </c:pt>
                <c:pt idx="22">
                  <c:v>2002.83333333333</c:v>
                </c:pt>
                <c:pt idx="23">
                  <c:v>2002.91666666666</c:v>
                </c:pt>
                <c:pt idx="24">
                  <c:v>2003.0</c:v>
                </c:pt>
                <c:pt idx="25">
                  <c:v>2003.08333333333</c:v>
                </c:pt>
                <c:pt idx="26">
                  <c:v>2003.16666666666</c:v>
                </c:pt>
                <c:pt idx="27">
                  <c:v>2003.25</c:v>
                </c:pt>
                <c:pt idx="28">
                  <c:v>2003.33333333333</c:v>
                </c:pt>
                <c:pt idx="29">
                  <c:v>2003.41666666666</c:v>
                </c:pt>
                <c:pt idx="30">
                  <c:v>2003.5</c:v>
                </c:pt>
                <c:pt idx="31">
                  <c:v>2003.58333333333</c:v>
                </c:pt>
                <c:pt idx="32">
                  <c:v>2003.66666666666</c:v>
                </c:pt>
                <c:pt idx="33">
                  <c:v>2003.75</c:v>
                </c:pt>
                <c:pt idx="34">
                  <c:v>2003.83333333333</c:v>
                </c:pt>
                <c:pt idx="35">
                  <c:v>2003.91666666666</c:v>
                </c:pt>
                <c:pt idx="36">
                  <c:v>2004.0</c:v>
                </c:pt>
                <c:pt idx="37">
                  <c:v>2004.08333333333</c:v>
                </c:pt>
                <c:pt idx="38">
                  <c:v>2004.16666666666</c:v>
                </c:pt>
                <c:pt idx="39">
                  <c:v>2004.25</c:v>
                </c:pt>
                <c:pt idx="40">
                  <c:v>2004.33333333333</c:v>
                </c:pt>
                <c:pt idx="41">
                  <c:v>2004.41666666666</c:v>
                </c:pt>
                <c:pt idx="42">
                  <c:v>2004.5</c:v>
                </c:pt>
                <c:pt idx="43">
                  <c:v>2004.58333333333</c:v>
                </c:pt>
                <c:pt idx="44">
                  <c:v>2004.66666666666</c:v>
                </c:pt>
                <c:pt idx="45">
                  <c:v>2004.75</c:v>
                </c:pt>
                <c:pt idx="46">
                  <c:v>2004.83333333333</c:v>
                </c:pt>
                <c:pt idx="47">
                  <c:v>2004.91666666666</c:v>
                </c:pt>
                <c:pt idx="48">
                  <c:v>2005.0</c:v>
                </c:pt>
                <c:pt idx="49">
                  <c:v>2005.08333333333</c:v>
                </c:pt>
                <c:pt idx="50">
                  <c:v>2005.16666666666</c:v>
                </c:pt>
                <c:pt idx="51">
                  <c:v>2005.25</c:v>
                </c:pt>
                <c:pt idx="52">
                  <c:v>2005.33333333333</c:v>
                </c:pt>
                <c:pt idx="53">
                  <c:v>2005.41666666666</c:v>
                </c:pt>
                <c:pt idx="54">
                  <c:v>2005.49999999999</c:v>
                </c:pt>
                <c:pt idx="55">
                  <c:v>2005.58333333333</c:v>
                </c:pt>
                <c:pt idx="56">
                  <c:v>2005.66666666666</c:v>
                </c:pt>
                <c:pt idx="57">
                  <c:v>2005.74999999999</c:v>
                </c:pt>
                <c:pt idx="58">
                  <c:v>2005.83333333333</c:v>
                </c:pt>
                <c:pt idx="59">
                  <c:v>2005.91666666666</c:v>
                </c:pt>
                <c:pt idx="60">
                  <c:v>2005.99999999999</c:v>
                </c:pt>
                <c:pt idx="61">
                  <c:v>2006.08333333333</c:v>
                </c:pt>
                <c:pt idx="62">
                  <c:v>2006.16666666666</c:v>
                </c:pt>
                <c:pt idx="63">
                  <c:v>2006.24999999999</c:v>
                </c:pt>
                <c:pt idx="64">
                  <c:v>2006.33333333333</c:v>
                </c:pt>
                <c:pt idx="65">
                  <c:v>2006.41666666666</c:v>
                </c:pt>
                <c:pt idx="66">
                  <c:v>2006.49999999999</c:v>
                </c:pt>
                <c:pt idx="67">
                  <c:v>2006.58333333333</c:v>
                </c:pt>
                <c:pt idx="68">
                  <c:v>2006.66666666666</c:v>
                </c:pt>
                <c:pt idx="69">
                  <c:v>2006.74999999999</c:v>
                </c:pt>
                <c:pt idx="70">
                  <c:v>2006.83333333333</c:v>
                </c:pt>
                <c:pt idx="71">
                  <c:v>2006.91666666666</c:v>
                </c:pt>
                <c:pt idx="72">
                  <c:v>2006.99999999999</c:v>
                </c:pt>
                <c:pt idx="73">
                  <c:v>2007.08333333333</c:v>
                </c:pt>
                <c:pt idx="74">
                  <c:v>2007.16666666666</c:v>
                </c:pt>
                <c:pt idx="75">
                  <c:v>2007.24999999999</c:v>
                </c:pt>
                <c:pt idx="76">
                  <c:v>2007.33333333333</c:v>
                </c:pt>
                <c:pt idx="77">
                  <c:v>2007.41666666666</c:v>
                </c:pt>
                <c:pt idx="78">
                  <c:v>2007.49999999999</c:v>
                </c:pt>
                <c:pt idx="79">
                  <c:v>2007.58333333333</c:v>
                </c:pt>
                <c:pt idx="80">
                  <c:v>2007.66666666666</c:v>
                </c:pt>
                <c:pt idx="81">
                  <c:v>2007.74999999999</c:v>
                </c:pt>
                <c:pt idx="82">
                  <c:v>2007.83333333333</c:v>
                </c:pt>
                <c:pt idx="83">
                  <c:v>2007.91666666666</c:v>
                </c:pt>
                <c:pt idx="84">
                  <c:v>2007.99999999999</c:v>
                </c:pt>
                <c:pt idx="85">
                  <c:v>2008.08333333333</c:v>
                </c:pt>
                <c:pt idx="86">
                  <c:v>2008.16666666666</c:v>
                </c:pt>
                <c:pt idx="87">
                  <c:v>2008.24999999999</c:v>
                </c:pt>
                <c:pt idx="88">
                  <c:v>2008.33333333333</c:v>
                </c:pt>
                <c:pt idx="89">
                  <c:v>2008.41666666666</c:v>
                </c:pt>
                <c:pt idx="90">
                  <c:v>2008.49999999999</c:v>
                </c:pt>
                <c:pt idx="91">
                  <c:v>2008.58333333333</c:v>
                </c:pt>
                <c:pt idx="92">
                  <c:v>2008.66666666666</c:v>
                </c:pt>
                <c:pt idx="93">
                  <c:v>2008.74999999999</c:v>
                </c:pt>
                <c:pt idx="94">
                  <c:v>2008.83333333333</c:v>
                </c:pt>
                <c:pt idx="95">
                  <c:v>2008.91666666666</c:v>
                </c:pt>
                <c:pt idx="96">
                  <c:v>2008.99999999999</c:v>
                </c:pt>
                <c:pt idx="97">
                  <c:v>2009.08333333333</c:v>
                </c:pt>
                <c:pt idx="98">
                  <c:v>2009.16666666666</c:v>
                </c:pt>
                <c:pt idx="99">
                  <c:v>2009.24999999999</c:v>
                </c:pt>
                <c:pt idx="100">
                  <c:v>2009.33333333332</c:v>
                </c:pt>
                <c:pt idx="101">
                  <c:v>2009.41666666666</c:v>
                </c:pt>
                <c:pt idx="102">
                  <c:v>2009.49999999999</c:v>
                </c:pt>
                <c:pt idx="103">
                  <c:v>2009.58333333332</c:v>
                </c:pt>
                <c:pt idx="104">
                  <c:v>2009.66666666666</c:v>
                </c:pt>
                <c:pt idx="105">
                  <c:v>2009.74999999999</c:v>
                </c:pt>
                <c:pt idx="106">
                  <c:v>2009.83333333332</c:v>
                </c:pt>
                <c:pt idx="107">
                  <c:v>2009.91666666666</c:v>
                </c:pt>
                <c:pt idx="108">
                  <c:v>2009.99999999999</c:v>
                </c:pt>
                <c:pt idx="109">
                  <c:v>2010.08333333332</c:v>
                </c:pt>
                <c:pt idx="110">
                  <c:v>2010.16666666666</c:v>
                </c:pt>
                <c:pt idx="111">
                  <c:v>2010.24999999999</c:v>
                </c:pt>
                <c:pt idx="112">
                  <c:v>2010.33333333332</c:v>
                </c:pt>
                <c:pt idx="113">
                  <c:v>2010.41666666666</c:v>
                </c:pt>
                <c:pt idx="114">
                  <c:v>2010.49999999999</c:v>
                </c:pt>
                <c:pt idx="115">
                  <c:v>2010.58333333332</c:v>
                </c:pt>
                <c:pt idx="116">
                  <c:v>2010.66666666666</c:v>
                </c:pt>
                <c:pt idx="117">
                  <c:v>2010.74999999999</c:v>
                </c:pt>
                <c:pt idx="118">
                  <c:v>2010.83333333332</c:v>
                </c:pt>
                <c:pt idx="119">
                  <c:v>2010.91666666666</c:v>
                </c:pt>
                <c:pt idx="120">
                  <c:v>2010.99999999999</c:v>
                </c:pt>
                <c:pt idx="121">
                  <c:v>2011.08333333332</c:v>
                </c:pt>
                <c:pt idx="122">
                  <c:v>2011.16666666666</c:v>
                </c:pt>
                <c:pt idx="123">
                  <c:v>2011.24999999999</c:v>
                </c:pt>
                <c:pt idx="124">
                  <c:v>2011.33333333332</c:v>
                </c:pt>
                <c:pt idx="125">
                  <c:v>2011.41666666666</c:v>
                </c:pt>
              </c:numCache>
            </c:numRef>
          </c:xVal>
          <c:yVal>
            <c:numRef>
              <c:f>[enrollment.xlsx]Sheet1!$C$1:$C$126</c:f>
              <c:numCache>
                <c:formatCode>General</c:formatCode>
                <c:ptCount val="126"/>
                <c:pt idx="0">
                  <c:v>1.0</c:v>
                </c:pt>
                <c:pt idx="1">
                  <c:v>16.0</c:v>
                </c:pt>
                <c:pt idx="2">
                  <c:v>127.0</c:v>
                </c:pt>
                <c:pt idx="3">
                  <c:v>127.0</c:v>
                </c:pt>
                <c:pt idx="4">
                  <c:v>127.0</c:v>
                </c:pt>
                <c:pt idx="5">
                  <c:v>127.0</c:v>
                </c:pt>
                <c:pt idx="6">
                  <c:v>135.0</c:v>
                </c:pt>
                <c:pt idx="7">
                  <c:v>133.0</c:v>
                </c:pt>
                <c:pt idx="8">
                  <c:v>135.0</c:v>
                </c:pt>
                <c:pt idx="9">
                  <c:v>375.0</c:v>
                </c:pt>
                <c:pt idx="10">
                  <c:v>383.0</c:v>
                </c:pt>
                <c:pt idx="11">
                  <c:v>399.0</c:v>
                </c:pt>
                <c:pt idx="12">
                  <c:v>350.0</c:v>
                </c:pt>
                <c:pt idx="13">
                  <c:v>1844.0</c:v>
                </c:pt>
                <c:pt idx="14">
                  <c:v>1745.0</c:v>
                </c:pt>
                <c:pt idx="15">
                  <c:v>1480.0</c:v>
                </c:pt>
                <c:pt idx="16">
                  <c:v>1470.0</c:v>
                </c:pt>
                <c:pt idx="17">
                  <c:v>1133.0</c:v>
                </c:pt>
                <c:pt idx="18">
                  <c:v>1014.0</c:v>
                </c:pt>
                <c:pt idx="19">
                  <c:v>97.0</c:v>
                </c:pt>
                <c:pt idx="20">
                  <c:v>1821.0</c:v>
                </c:pt>
                <c:pt idx="21">
                  <c:v>3608.0</c:v>
                </c:pt>
                <c:pt idx="22">
                  <c:v>4250.0</c:v>
                </c:pt>
                <c:pt idx="23">
                  <c:v>4494.0</c:v>
                </c:pt>
                <c:pt idx="24">
                  <c:v>4656.0</c:v>
                </c:pt>
                <c:pt idx="25">
                  <c:v>6172.0</c:v>
                </c:pt>
                <c:pt idx="26">
                  <c:v>6679.0</c:v>
                </c:pt>
                <c:pt idx="27">
                  <c:v>5426.0</c:v>
                </c:pt>
                <c:pt idx="28">
                  <c:v>5207.0</c:v>
                </c:pt>
                <c:pt idx="29">
                  <c:v>4344.0</c:v>
                </c:pt>
                <c:pt idx="30">
                  <c:v>3731.0</c:v>
                </c:pt>
                <c:pt idx="31">
                  <c:v>2262.0</c:v>
                </c:pt>
                <c:pt idx="32">
                  <c:v>5683.0</c:v>
                </c:pt>
                <c:pt idx="33">
                  <c:v>16955.0</c:v>
                </c:pt>
                <c:pt idx="34">
                  <c:v>17335.0</c:v>
                </c:pt>
                <c:pt idx="35">
                  <c:v>17772.0</c:v>
                </c:pt>
                <c:pt idx="36">
                  <c:v>15770.0</c:v>
                </c:pt>
                <c:pt idx="37">
                  <c:v>26245.0</c:v>
                </c:pt>
                <c:pt idx="38">
                  <c:v>24644.0</c:v>
                </c:pt>
                <c:pt idx="39">
                  <c:v>18378.0</c:v>
                </c:pt>
                <c:pt idx="40">
                  <c:v>18461.0</c:v>
                </c:pt>
                <c:pt idx="41">
                  <c:v>13585.0</c:v>
                </c:pt>
                <c:pt idx="42">
                  <c:v>10772.0</c:v>
                </c:pt>
                <c:pt idx="43">
                  <c:v>6945.0</c:v>
                </c:pt>
                <c:pt idx="44">
                  <c:v>20993.0</c:v>
                </c:pt>
                <c:pt idx="45">
                  <c:v>30223.0</c:v>
                </c:pt>
                <c:pt idx="46">
                  <c:v>30587.0</c:v>
                </c:pt>
                <c:pt idx="47">
                  <c:v>31729.0</c:v>
                </c:pt>
                <c:pt idx="48">
                  <c:v>22851.0</c:v>
                </c:pt>
                <c:pt idx="49">
                  <c:v>31953.0</c:v>
                </c:pt>
                <c:pt idx="50">
                  <c:v>32107.0</c:v>
                </c:pt>
                <c:pt idx="51">
                  <c:v>32249.0</c:v>
                </c:pt>
                <c:pt idx="52">
                  <c:v>29672.0</c:v>
                </c:pt>
                <c:pt idx="53">
                  <c:v>15294.0</c:v>
                </c:pt>
                <c:pt idx="54">
                  <c:v>11217.0</c:v>
                </c:pt>
                <c:pt idx="55">
                  <c:v>7918.0</c:v>
                </c:pt>
                <c:pt idx="56">
                  <c:v>27577.0</c:v>
                </c:pt>
                <c:pt idx="57">
                  <c:v>36557.0</c:v>
                </c:pt>
                <c:pt idx="58">
                  <c:v>36927.0</c:v>
                </c:pt>
                <c:pt idx="59">
                  <c:v>36725.0</c:v>
                </c:pt>
                <c:pt idx="60">
                  <c:v>22978.0</c:v>
                </c:pt>
                <c:pt idx="61">
                  <c:v>40879.0</c:v>
                </c:pt>
                <c:pt idx="62">
                  <c:v>37630.0</c:v>
                </c:pt>
                <c:pt idx="63">
                  <c:v>37938.0</c:v>
                </c:pt>
                <c:pt idx="64">
                  <c:v>36111.0</c:v>
                </c:pt>
                <c:pt idx="65">
                  <c:v>21218.0</c:v>
                </c:pt>
                <c:pt idx="66">
                  <c:v>13666.0</c:v>
                </c:pt>
                <c:pt idx="67">
                  <c:v>11364.0</c:v>
                </c:pt>
                <c:pt idx="68">
                  <c:v>41513.0</c:v>
                </c:pt>
                <c:pt idx="69">
                  <c:v>51115.0</c:v>
                </c:pt>
                <c:pt idx="70">
                  <c:v>52334.0</c:v>
                </c:pt>
                <c:pt idx="71">
                  <c:v>52448.0</c:v>
                </c:pt>
                <c:pt idx="72">
                  <c:v>33866.0</c:v>
                </c:pt>
                <c:pt idx="73">
                  <c:v>57259.0</c:v>
                </c:pt>
                <c:pt idx="74">
                  <c:v>57106.0</c:v>
                </c:pt>
                <c:pt idx="75">
                  <c:v>53954.0</c:v>
                </c:pt>
                <c:pt idx="76">
                  <c:v>48477.0</c:v>
                </c:pt>
                <c:pt idx="77">
                  <c:v>26740.0</c:v>
                </c:pt>
                <c:pt idx="78">
                  <c:v>17266.0</c:v>
                </c:pt>
                <c:pt idx="79">
                  <c:v>15779.0</c:v>
                </c:pt>
                <c:pt idx="80">
                  <c:v>49250.0</c:v>
                </c:pt>
                <c:pt idx="81">
                  <c:v>63090.0</c:v>
                </c:pt>
                <c:pt idx="82">
                  <c:v>63992.0</c:v>
                </c:pt>
                <c:pt idx="83">
                  <c:v>65365.0</c:v>
                </c:pt>
                <c:pt idx="84">
                  <c:v>37231.0</c:v>
                </c:pt>
                <c:pt idx="85">
                  <c:v>57964.0</c:v>
                </c:pt>
                <c:pt idx="86">
                  <c:v>57742.0</c:v>
                </c:pt>
                <c:pt idx="87">
                  <c:v>58483.0</c:v>
                </c:pt>
                <c:pt idx="88">
                  <c:v>53001.0</c:v>
                </c:pt>
                <c:pt idx="89">
                  <c:v>30873.0</c:v>
                </c:pt>
                <c:pt idx="90">
                  <c:v>19357.0</c:v>
                </c:pt>
                <c:pt idx="91">
                  <c:v>18075.0</c:v>
                </c:pt>
                <c:pt idx="92">
                  <c:v>53282.0</c:v>
                </c:pt>
                <c:pt idx="93">
                  <c:v>65175.0</c:v>
                </c:pt>
                <c:pt idx="94">
                  <c:v>66772.0</c:v>
                </c:pt>
                <c:pt idx="95">
                  <c:v>66970.0</c:v>
                </c:pt>
                <c:pt idx="96">
                  <c:v>41222.0</c:v>
                </c:pt>
                <c:pt idx="97">
                  <c:v>65948.0</c:v>
                </c:pt>
                <c:pt idx="98">
                  <c:v>61838.0</c:v>
                </c:pt>
                <c:pt idx="99">
                  <c:v>61998.0</c:v>
                </c:pt>
                <c:pt idx="100">
                  <c:v>55269.0</c:v>
                </c:pt>
                <c:pt idx="101">
                  <c:v>34233.0</c:v>
                </c:pt>
                <c:pt idx="102">
                  <c:v>24138.0</c:v>
                </c:pt>
                <c:pt idx="103">
                  <c:v>19942.0</c:v>
                </c:pt>
                <c:pt idx="104">
                  <c:v>52319.0</c:v>
                </c:pt>
                <c:pt idx="105">
                  <c:v>70511.0</c:v>
                </c:pt>
                <c:pt idx="106">
                  <c:v>70857.0</c:v>
                </c:pt>
                <c:pt idx="107">
                  <c:v>71699.0</c:v>
                </c:pt>
                <c:pt idx="108">
                  <c:v>47761.0</c:v>
                </c:pt>
                <c:pt idx="109">
                  <c:v>72363.0</c:v>
                </c:pt>
                <c:pt idx="110">
                  <c:v>65601.0</c:v>
                </c:pt>
                <c:pt idx="111">
                  <c:v>65263.0</c:v>
                </c:pt>
                <c:pt idx="112">
                  <c:v>59235.0</c:v>
                </c:pt>
                <c:pt idx="113">
                  <c:v>39312.0</c:v>
                </c:pt>
                <c:pt idx="114">
                  <c:v>27910.0</c:v>
                </c:pt>
                <c:pt idx="115">
                  <c:v>21284.0</c:v>
                </c:pt>
                <c:pt idx="116">
                  <c:v>56059.0</c:v>
                </c:pt>
                <c:pt idx="117">
                  <c:v>75032.0</c:v>
                </c:pt>
                <c:pt idx="118">
                  <c:v>74339.0</c:v>
                </c:pt>
                <c:pt idx="119">
                  <c:v>74325.0</c:v>
                </c:pt>
                <c:pt idx="120">
                  <c:v>44086.0</c:v>
                </c:pt>
                <c:pt idx="121">
                  <c:v>78081.0</c:v>
                </c:pt>
                <c:pt idx="122">
                  <c:v>73872.0</c:v>
                </c:pt>
                <c:pt idx="123">
                  <c:v>71078.0</c:v>
                </c:pt>
                <c:pt idx="124">
                  <c:v>63671.0</c:v>
                </c:pt>
                <c:pt idx="125">
                  <c:v>40318.0</c:v>
                </c:pt>
              </c:numCache>
            </c:numRef>
          </c:yVal>
          <c:smooth val="1"/>
        </c:ser>
        <c:ser>
          <c:idx val="1"/>
          <c:order val="1"/>
          <c:tx>
            <c:v>Individual Students</c:v>
          </c:tx>
          <c:spPr>
            <a:ln>
              <a:solidFill>
                <a:srgbClr val="008000"/>
              </a:solidFill>
            </a:ln>
          </c:spPr>
          <c:marker>
            <c:symbol val="diamond"/>
            <c:size val="6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xVal>
            <c:numRef>
              <c:f>[enrollment.xlsx]Sheet1!$B$1:$B$126</c:f>
              <c:numCache>
                <c:formatCode>General</c:formatCode>
                <c:ptCount val="126"/>
                <c:pt idx="0">
                  <c:v>2001.0</c:v>
                </c:pt>
                <c:pt idx="1">
                  <c:v>2001.08333333333</c:v>
                </c:pt>
                <c:pt idx="2">
                  <c:v>2001.16666666667</c:v>
                </c:pt>
                <c:pt idx="3">
                  <c:v>2001.25</c:v>
                </c:pt>
                <c:pt idx="4">
                  <c:v>2001.33333333333</c:v>
                </c:pt>
                <c:pt idx="5">
                  <c:v>2001.41666666667</c:v>
                </c:pt>
                <c:pt idx="6">
                  <c:v>2001.5</c:v>
                </c:pt>
                <c:pt idx="7">
                  <c:v>2001.58333333333</c:v>
                </c:pt>
                <c:pt idx="8">
                  <c:v>2001.66666666667</c:v>
                </c:pt>
                <c:pt idx="9">
                  <c:v>2001.75</c:v>
                </c:pt>
                <c:pt idx="10">
                  <c:v>2001.83333333333</c:v>
                </c:pt>
                <c:pt idx="11">
                  <c:v>2001.91666666666</c:v>
                </c:pt>
                <c:pt idx="12">
                  <c:v>2002.0</c:v>
                </c:pt>
                <c:pt idx="13">
                  <c:v>2002.08333333333</c:v>
                </c:pt>
                <c:pt idx="14">
                  <c:v>2002.16666666666</c:v>
                </c:pt>
                <c:pt idx="15">
                  <c:v>2002.25</c:v>
                </c:pt>
                <c:pt idx="16">
                  <c:v>2002.33333333333</c:v>
                </c:pt>
                <c:pt idx="17">
                  <c:v>2002.41666666666</c:v>
                </c:pt>
                <c:pt idx="18">
                  <c:v>2002.5</c:v>
                </c:pt>
                <c:pt idx="19">
                  <c:v>2002.58333333333</c:v>
                </c:pt>
                <c:pt idx="20">
                  <c:v>2002.66666666666</c:v>
                </c:pt>
                <c:pt idx="21">
                  <c:v>2002.75</c:v>
                </c:pt>
                <c:pt idx="22">
                  <c:v>2002.83333333333</c:v>
                </c:pt>
                <c:pt idx="23">
                  <c:v>2002.91666666666</c:v>
                </c:pt>
                <c:pt idx="24">
                  <c:v>2003.0</c:v>
                </c:pt>
                <c:pt idx="25">
                  <c:v>2003.08333333333</c:v>
                </c:pt>
                <c:pt idx="26">
                  <c:v>2003.16666666666</c:v>
                </c:pt>
                <c:pt idx="27">
                  <c:v>2003.25</c:v>
                </c:pt>
                <c:pt idx="28">
                  <c:v>2003.33333333333</c:v>
                </c:pt>
                <c:pt idx="29">
                  <c:v>2003.41666666666</c:v>
                </c:pt>
                <c:pt idx="30">
                  <c:v>2003.5</c:v>
                </c:pt>
                <c:pt idx="31">
                  <c:v>2003.58333333333</c:v>
                </c:pt>
                <c:pt idx="32">
                  <c:v>2003.66666666666</c:v>
                </c:pt>
                <c:pt idx="33">
                  <c:v>2003.75</c:v>
                </c:pt>
                <c:pt idx="34">
                  <c:v>2003.83333333333</c:v>
                </c:pt>
                <c:pt idx="35">
                  <c:v>2003.91666666666</c:v>
                </c:pt>
                <c:pt idx="36">
                  <c:v>2004.0</c:v>
                </c:pt>
                <c:pt idx="37">
                  <c:v>2004.08333333333</c:v>
                </c:pt>
                <c:pt idx="38">
                  <c:v>2004.16666666666</c:v>
                </c:pt>
                <c:pt idx="39">
                  <c:v>2004.25</c:v>
                </c:pt>
                <c:pt idx="40">
                  <c:v>2004.33333333333</c:v>
                </c:pt>
                <c:pt idx="41">
                  <c:v>2004.41666666666</c:v>
                </c:pt>
                <c:pt idx="42">
                  <c:v>2004.5</c:v>
                </c:pt>
                <c:pt idx="43">
                  <c:v>2004.58333333333</c:v>
                </c:pt>
                <c:pt idx="44">
                  <c:v>2004.66666666666</c:v>
                </c:pt>
                <c:pt idx="45">
                  <c:v>2004.75</c:v>
                </c:pt>
                <c:pt idx="46">
                  <c:v>2004.83333333333</c:v>
                </c:pt>
                <c:pt idx="47">
                  <c:v>2004.91666666666</c:v>
                </c:pt>
                <c:pt idx="48">
                  <c:v>2005.0</c:v>
                </c:pt>
                <c:pt idx="49">
                  <c:v>2005.08333333333</c:v>
                </c:pt>
                <c:pt idx="50">
                  <c:v>2005.16666666666</c:v>
                </c:pt>
                <c:pt idx="51">
                  <c:v>2005.25</c:v>
                </c:pt>
                <c:pt idx="52">
                  <c:v>2005.33333333333</c:v>
                </c:pt>
                <c:pt idx="53">
                  <c:v>2005.41666666666</c:v>
                </c:pt>
                <c:pt idx="54">
                  <c:v>2005.49999999999</c:v>
                </c:pt>
                <c:pt idx="55">
                  <c:v>2005.58333333333</c:v>
                </c:pt>
                <c:pt idx="56">
                  <c:v>2005.66666666666</c:v>
                </c:pt>
                <c:pt idx="57">
                  <c:v>2005.74999999999</c:v>
                </c:pt>
                <c:pt idx="58">
                  <c:v>2005.83333333333</c:v>
                </c:pt>
                <c:pt idx="59">
                  <c:v>2005.91666666666</c:v>
                </c:pt>
                <c:pt idx="60">
                  <c:v>2005.99999999999</c:v>
                </c:pt>
                <c:pt idx="61">
                  <c:v>2006.08333333333</c:v>
                </c:pt>
                <c:pt idx="62">
                  <c:v>2006.16666666666</c:v>
                </c:pt>
                <c:pt idx="63">
                  <c:v>2006.24999999999</c:v>
                </c:pt>
                <c:pt idx="64">
                  <c:v>2006.33333333333</c:v>
                </c:pt>
                <c:pt idx="65">
                  <c:v>2006.41666666666</c:v>
                </c:pt>
                <c:pt idx="66">
                  <c:v>2006.49999999999</c:v>
                </c:pt>
                <c:pt idx="67">
                  <c:v>2006.58333333333</c:v>
                </c:pt>
                <c:pt idx="68">
                  <c:v>2006.66666666666</c:v>
                </c:pt>
                <c:pt idx="69">
                  <c:v>2006.74999999999</c:v>
                </c:pt>
                <c:pt idx="70">
                  <c:v>2006.83333333333</c:v>
                </c:pt>
                <c:pt idx="71">
                  <c:v>2006.91666666666</c:v>
                </c:pt>
                <c:pt idx="72">
                  <c:v>2006.99999999999</c:v>
                </c:pt>
                <c:pt idx="73">
                  <c:v>2007.08333333333</c:v>
                </c:pt>
                <c:pt idx="74">
                  <c:v>2007.16666666666</c:v>
                </c:pt>
                <c:pt idx="75">
                  <c:v>2007.24999999999</c:v>
                </c:pt>
                <c:pt idx="76">
                  <c:v>2007.33333333333</c:v>
                </c:pt>
                <c:pt idx="77">
                  <c:v>2007.41666666666</c:v>
                </c:pt>
                <c:pt idx="78">
                  <c:v>2007.49999999999</c:v>
                </c:pt>
                <c:pt idx="79">
                  <c:v>2007.58333333333</c:v>
                </c:pt>
                <c:pt idx="80">
                  <c:v>2007.66666666666</c:v>
                </c:pt>
                <c:pt idx="81">
                  <c:v>2007.74999999999</c:v>
                </c:pt>
                <c:pt idx="82">
                  <c:v>2007.83333333333</c:v>
                </c:pt>
                <c:pt idx="83">
                  <c:v>2007.91666666666</c:v>
                </c:pt>
                <c:pt idx="84">
                  <c:v>2007.99999999999</c:v>
                </c:pt>
                <c:pt idx="85">
                  <c:v>2008.08333333333</c:v>
                </c:pt>
                <c:pt idx="86">
                  <c:v>2008.16666666666</c:v>
                </c:pt>
                <c:pt idx="87">
                  <c:v>2008.24999999999</c:v>
                </c:pt>
                <c:pt idx="88">
                  <c:v>2008.33333333333</c:v>
                </c:pt>
                <c:pt idx="89">
                  <c:v>2008.41666666666</c:v>
                </c:pt>
                <c:pt idx="90">
                  <c:v>2008.49999999999</c:v>
                </c:pt>
                <c:pt idx="91">
                  <c:v>2008.58333333333</c:v>
                </c:pt>
                <c:pt idx="92">
                  <c:v>2008.66666666666</c:v>
                </c:pt>
                <c:pt idx="93">
                  <c:v>2008.74999999999</c:v>
                </c:pt>
                <c:pt idx="94">
                  <c:v>2008.83333333333</c:v>
                </c:pt>
                <c:pt idx="95">
                  <c:v>2008.91666666666</c:v>
                </c:pt>
                <c:pt idx="96">
                  <c:v>2008.99999999999</c:v>
                </c:pt>
                <c:pt idx="97">
                  <c:v>2009.08333333333</c:v>
                </c:pt>
                <c:pt idx="98">
                  <c:v>2009.16666666666</c:v>
                </c:pt>
                <c:pt idx="99">
                  <c:v>2009.24999999999</c:v>
                </c:pt>
                <c:pt idx="100">
                  <c:v>2009.33333333332</c:v>
                </c:pt>
                <c:pt idx="101">
                  <c:v>2009.41666666666</c:v>
                </c:pt>
                <c:pt idx="102">
                  <c:v>2009.49999999999</c:v>
                </c:pt>
                <c:pt idx="103">
                  <c:v>2009.58333333332</c:v>
                </c:pt>
                <c:pt idx="104">
                  <c:v>2009.66666666666</c:v>
                </c:pt>
                <c:pt idx="105">
                  <c:v>2009.74999999999</c:v>
                </c:pt>
                <c:pt idx="106">
                  <c:v>2009.83333333332</c:v>
                </c:pt>
                <c:pt idx="107">
                  <c:v>2009.91666666666</c:v>
                </c:pt>
                <c:pt idx="108">
                  <c:v>2009.99999999999</c:v>
                </c:pt>
                <c:pt idx="109">
                  <c:v>2010.08333333332</c:v>
                </c:pt>
                <c:pt idx="110">
                  <c:v>2010.16666666666</c:v>
                </c:pt>
                <c:pt idx="111">
                  <c:v>2010.24999999999</c:v>
                </c:pt>
                <c:pt idx="112">
                  <c:v>2010.33333333332</c:v>
                </c:pt>
                <c:pt idx="113">
                  <c:v>2010.41666666666</c:v>
                </c:pt>
                <c:pt idx="114">
                  <c:v>2010.49999999999</c:v>
                </c:pt>
                <c:pt idx="115">
                  <c:v>2010.58333333332</c:v>
                </c:pt>
                <c:pt idx="116">
                  <c:v>2010.66666666666</c:v>
                </c:pt>
                <c:pt idx="117">
                  <c:v>2010.74999999999</c:v>
                </c:pt>
                <c:pt idx="118">
                  <c:v>2010.83333333332</c:v>
                </c:pt>
                <c:pt idx="119">
                  <c:v>2010.91666666666</c:v>
                </c:pt>
                <c:pt idx="120">
                  <c:v>2010.99999999999</c:v>
                </c:pt>
                <c:pt idx="121">
                  <c:v>2011.08333333332</c:v>
                </c:pt>
                <c:pt idx="122">
                  <c:v>2011.16666666666</c:v>
                </c:pt>
                <c:pt idx="123">
                  <c:v>2011.24999999999</c:v>
                </c:pt>
                <c:pt idx="124">
                  <c:v>2011.33333333332</c:v>
                </c:pt>
                <c:pt idx="125">
                  <c:v>2011.41666666666</c:v>
                </c:pt>
              </c:numCache>
            </c:numRef>
          </c:xVal>
          <c:yVal>
            <c:numRef>
              <c:f>[enrollment.xlsx]Sheet1!$D$1:$D$126</c:f>
              <c:numCache>
                <c:formatCode>General</c:formatCode>
                <c:ptCount val="126"/>
                <c:pt idx="0">
                  <c:v>0.0</c:v>
                </c:pt>
                <c:pt idx="1">
                  <c:v>15.0</c:v>
                </c:pt>
                <c:pt idx="2">
                  <c:v>126.0</c:v>
                </c:pt>
                <c:pt idx="3">
                  <c:v>126.0</c:v>
                </c:pt>
                <c:pt idx="4">
                  <c:v>126.0</c:v>
                </c:pt>
                <c:pt idx="5">
                  <c:v>126.0</c:v>
                </c:pt>
                <c:pt idx="6">
                  <c:v>134.0</c:v>
                </c:pt>
                <c:pt idx="7">
                  <c:v>131.0</c:v>
                </c:pt>
                <c:pt idx="8">
                  <c:v>128.0</c:v>
                </c:pt>
                <c:pt idx="9">
                  <c:v>275.0</c:v>
                </c:pt>
                <c:pt idx="10">
                  <c:v>283.0</c:v>
                </c:pt>
                <c:pt idx="11">
                  <c:v>297.0</c:v>
                </c:pt>
                <c:pt idx="12">
                  <c:v>250.0</c:v>
                </c:pt>
                <c:pt idx="13">
                  <c:v>1523.0</c:v>
                </c:pt>
                <c:pt idx="14">
                  <c:v>1521.0</c:v>
                </c:pt>
                <c:pt idx="15">
                  <c:v>1357.0</c:v>
                </c:pt>
                <c:pt idx="16">
                  <c:v>1339.0</c:v>
                </c:pt>
                <c:pt idx="17">
                  <c:v>1027.0</c:v>
                </c:pt>
                <c:pt idx="18">
                  <c:v>915.0</c:v>
                </c:pt>
                <c:pt idx="19">
                  <c:v>89.0</c:v>
                </c:pt>
                <c:pt idx="20">
                  <c:v>1770.0</c:v>
                </c:pt>
                <c:pt idx="21">
                  <c:v>3278.0</c:v>
                </c:pt>
                <c:pt idx="22">
                  <c:v>3860.0</c:v>
                </c:pt>
                <c:pt idx="23">
                  <c:v>4124.0</c:v>
                </c:pt>
                <c:pt idx="24">
                  <c:v>4094.0</c:v>
                </c:pt>
                <c:pt idx="25">
                  <c:v>5202.0</c:v>
                </c:pt>
                <c:pt idx="26">
                  <c:v>5400.0</c:v>
                </c:pt>
                <c:pt idx="27">
                  <c:v>4548.0</c:v>
                </c:pt>
                <c:pt idx="28">
                  <c:v>4369.0</c:v>
                </c:pt>
                <c:pt idx="29">
                  <c:v>3921.0</c:v>
                </c:pt>
                <c:pt idx="30">
                  <c:v>3425.0</c:v>
                </c:pt>
                <c:pt idx="31">
                  <c:v>2104.0</c:v>
                </c:pt>
                <c:pt idx="32">
                  <c:v>5354.0</c:v>
                </c:pt>
                <c:pt idx="33">
                  <c:v>13226.0</c:v>
                </c:pt>
                <c:pt idx="34">
                  <c:v>13520.0</c:v>
                </c:pt>
                <c:pt idx="35">
                  <c:v>13773.0</c:v>
                </c:pt>
                <c:pt idx="36">
                  <c:v>12181.0</c:v>
                </c:pt>
                <c:pt idx="37">
                  <c:v>18489.0</c:v>
                </c:pt>
                <c:pt idx="38">
                  <c:v>17710.0</c:v>
                </c:pt>
                <c:pt idx="39">
                  <c:v>15323.0</c:v>
                </c:pt>
                <c:pt idx="40">
                  <c:v>15221.0</c:v>
                </c:pt>
                <c:pt idx="41">
                  <c:v>11413.0</c:v>
                </c:pt>
                <c:pt idx="42">
                  <c:v>8864.0</c:v>
                </c:pt>
                <c:pt idx="43">
                  <c:v>6333.0</c:v>
                </c:pt>
                <c:pt idx="44">
                  <c:v>17576.0</c:v>
                </c:pt>
                <c:pt idx="45">
                  <c:v>23839.0</c:v>
                </c:pt>
                <c:pt idx="46">
                  <c:v>24095.0</c:v>
                </c:pt>
                <c:pt idx="47">
                  <c:v>24991.0</c:v>
                </c:pt>
                <c:pt idx="48">
                  <c:v>18995.0</c:v>
                </c:pt>
                <c:pt idx="49">
                  <c:v>24648.0</c:v>
                </c:pt>
                <c:pt idx="50">
                  <c:v>25780.0</c:v>
                </c:pt>
                <c:pt idx="51">
                  <c:v>25849.0</c:v>
                </c:pt>
                <c:pt idx="52">
                  <c:v>24830.0</c:v>
                </c:pt>
                <c:pt idx="53">
                  <c:v>13854.0</c:v>
                </c:pt>
                <c:pt idx="54">
                  <c:v>9818.0</c:v>
                </c:pt>
                <c:pt idx="55">
                  <c:v>6896.0</c:v>
                </c:pt>
                <c:pt idx="56">
                  <c:v>23459.0</c:v>
                </c:pt>
                <c:pt idx="57">
                  <c:v>29669.0</c:v>
                </c:pt>
                <c:pt idx="58">
                  <c:v>29963.0</c:v>
                </c:pt>
                <c:pt idx="59">
                  <c:v>29821.0</c:v>
                </c:pt>
                <c:pt idx="60">
                  <c:v>19663.0</c:v>
                </c:pt>
                <c:pt idx="61">
                  <c:v>32383.0</c:v>
                </c:pt>
                <c:pt idx="62">
                  <c:v>30495.0</c:v>
                </c:pt>
                <c:pt idx="63">
                  <c:v>30425.0</c:v>
                </c:pt>
                <c:pt idx="64">
                  <c:v>29488.0</c:v>
                </c:pt>
                <c:pt idx="65">
                  <c:v>17839.0</c:v>
                </c:pt>
                <c:pt idx="66">
                  <c:v>11628.0</c:v>
                </c:pt>
                <c:pt idx="67">
                  <c:v>9729.0</c:v>
                </c:pt>
                <c:pt idx="68">
                  <c:v>33058.0</c:v>
                </c:pt>
                <c:pt idx="69">
                  <c:v>40790.0</c:v>
                </c:pt>
                <c:pt idx="70">
                  <c:v>41100.0</c:v>
                </c:pt>
                <c:pt idx="71">
                  <c:v>41276.0</c:v>
                </c:pt>
                <c:pt idx="72">
                  <c:v>28679.0</c:v>
                </c:pt>
                <c:pt idx="73">
                  <c:v>43404.0</c:v>
                </c:pt>
                <c:pt idx="74">
                  <c:v>43114.0</c:v>
                </c:pt>
                <c:pt idx="75">
                  <c:v>40867.0</c:v>
                </c:pt>
                <c:pt idx="76">
                  <c:v>38222.0</c:v>
                </c:pt>
                <c:pt idx="77">
                  <c:v>22354.0</c:v>
                </c:pt>
                <c:pt idx="78">
                  <c:v>14458.0</c:v>
                </c:pt>
                <c:pt idx="79">
                  <c:v>13280.0</c:v>
                </c:pt>
                <c:pt idx="80">
                  <c:v>38335.0</c:v>
                </c:pt>
                <c:pt idx="81">
                  <c:v>46052.0</c:v>
                </c:pt>
                <c:pt idx="82">
                  <c:v>46778.0</c:v>
                </c:pt>
                <c:pt idx="83">
                  <c:v>47452.0</c:v>
                </c:pt>
                <c:pt idx="84">
                  <c:v>30272.0</c:v>
                </c:pt>
                <c:pt idx="85">
                  <c:v>42493.0</c:v>
                </c:pt>
                <c:pt idx="86">
                  <c:v>42066.0</c:v>
                </c:pt>
                <c:pt idx="87">
                  <c:v>41978.0</c:v>
                </c:pt>
                <c:pt idx="88">
                  <c:v>38934.0</c:v>
                </c:pt>
                <c:pt idx="89">
                  <c:v>25121.0</c:v>
                </c:pt>
                <c:pt idx="90">
                  <c:v>16443.0</c:v>
                </c:pt>
                <c:pt idx="91">
                  <c:v>14690.0</c:v>
                </c:pt>
                <c:pt idx="92">
                  <c:v>41727.0</c:v>
                </c:pt>
                <c:pt idx="93">
                  <c:v>49507.0</c:v>
                </c:pt>
                <c:pt idx="94">
                  <c:v>50698.0</c:v>
                </c:pt>
                <c:pt idx="95">
                  <c:v>50532.0</c:v>
                </c:pt>
                <c:pt idx="96">
                  <c:v>34263.0</c:v>
                </c:pt>
                <c:pt idx="97">
                  <c:v>49590.0</c:v>
                </c:pt>
                <c:pt idx="98">
                  <c:v>46797.0</c:v>
                </c:pt>
                <c:pt idx="99">
                  <c:v>46771.0</c:v>
                </c:pt>
                <c:pt idx="100">
                  <c:v>42554.0</c:v>
                </c:pt>
                <c:pt idx="101">
                  <c:v>28462.0</c:v>
                </c:pt>
                <c:pt idx="102">
                  <c:v>20023.0</c:v>
                </c:pt>
                <c:pt idx="103">
                  <c:v>16870.0</c:v>
                </c:pt>
                <c:pt idx="104">
                  <c:v>42443.0</c:v>
                </c:pt>
                <c:pt idx="105">
                  <c:v>54465.0</c:v>
                </c:pt>
                <c:pt idx="106">
                  <c:v>54947.0</c:v>
                </c:pt>
                <c:pt idx="107">
                  <c:v>55303.0</c:v>
                </c:pt>
                <c:pt idx="108">
                  <c:v>41357.0</c:v>
                </c:pt>
                <c:pt idx="109">
                  <c:v>54057.0</c:v>
                </c:pt>
                <c:pt idx="110">
                  <c:v>50917.0</c:v>
                </c:pt>
                <c:pt idx="111">
                  <c:v>50538.0</c:v>
                </c:pt>
                <c:pt idx="112">
                  <c:v>46613.0</c:v>
                </c:pt>
                <c:pt idx="113">
                  <c:v>32862.0</c:v>
                </c:pt>
                <c:pt idx="114">
                  <c:v>22328.0</c:v>
                </c:pt>
                <c:pt idx="115">
                  <c:v>17845.0</c:v>
                </c:pt>
                <c:pt idx="116">
                  <c:v>44789.0</c:v>
                </c:pt>
                <c:pt idx="117">
                  <c:v>56472.0</c:v>
                </c:pt>
                <c:pt idx="118">
                  <c:v>57378.0</c:v>
                </c:pt>
                <c:pt idx="119">
                  <c:v>57366.0</c:v>
                </c:pt>
                <c:pt idx="120">
                  <c:v>38713.0</c:v>
                </c:pt>
                <c:pt idx="121">
                  <c:v>58389.0</c:v>
                </c:pt>
                <c:pt idx="122">
                  <c:v>57931.0</c:v>
                </c:pt>
                <c:pt idx="123">
                  <c:v>55896.0</c:v>
                </c:pt>
                <c:pt idx="124">
                  <c:v>51098.0</c:v>
                </c:pt>
                <c:pt idx="125">
                  <c:v>33954.0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0411880"/>
        <c:axId val="-2130407512"/>
      </c:scatterChart>
      <c:valAx>
        <c:axId val="-2130411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130407512"/>
        <c:crosses val="autoZero"/>
        <c:crossBetween val="midCat"/>
      </c:valAx>
      <c:valAx>
        <c:axId val="-2130407512"/>
        <c:scaling>
          <c:orientation val="minMax"/>
          <c:max val="800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1304118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22197663956162"/>
          <c:y val="0.0580578798454819"/>
          <c:w val="0.520814471512178"/>
          <c:h val="0.236469388370569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924970-F7B9-0143-92C6-006DA3DC6E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44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3B05EC-36DE-2B44-99BF-37314FD80C57}" type="slidenum">
              <a:rPr lang="en-US"/>
              <a:pPr/>
              <a:t>22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3B05EC-36DE-2B44-99BF-37314FD80C57}" type="slidenum">
              <a:rPr lang="en-US"/>
              <a:pPr/>
              <a:t>23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3B05EC-36DE-2B44-99BF-37314FD80C57}" type="slidenum">
              <a:rPr lang="en-US"/>
              <a:pPr/>
              <a:t>24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B0A26-F25E-144F-9584-69CBD45F26FB}" type="slidenum">
              <a:rPr lang="en-US"/>
              <a:pPr/>
              <a:t>25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D1C635-84F9-3E42-9002-CFE740254E5D}" type="slidenum">
              <a:rPr lang="en-US"/>
              <a:pPr/>
              <a:t>26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D68C33-3785-D742-800F-88AFB8BD3B66}" type="slidenum">
              <a:rPr lang="en-US"/>
              <a:pPr/>
              <a:t>27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C5863-AF24-A34F-A61C-DDA1C7D6E9CF}" type="slidenum">
              <a:rPr lang="en-US"/>
              <a:pPr/>
              <a:t>40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F33982-655D-C344-BFC8-B06E287345A9}" type="slidenum">
              <a:rPr lang="en-US"/>
              <a:pPr/>
              <a:t>42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-112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fld id="{9B0D439F-1489-DB42-889E-11A25EC156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CF15A-CA33-5545-8511-9EDB570A1D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358515-D87E-A04A-906F-BEB5775715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21F17B-8735-3D4D-8C3E-D8553CEAD4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BB55E8-8A1A-1F45-9DFD-23AD499842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767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767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D36C6-127F-6544-BF7C-FF34151B60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6B35C0-FFF3-8E4F-9A74-74810604C8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45CB8-3B9B-1F45-AFE4-535D547AB7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94962B-05CF-534D-B7C0-DCFDA18040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4454CF-D38C-0147-BB7A-2E1213F2EF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420C2-1121-B24A-88C9-7EAC0B89F6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57200" y="304800"/>
            <a:ext cx="8305800" cy="762000"/>
            <a:chOff x="288" y="192"/>
            <a:chExt cx="5232" cy="816"/>
          </a:xfrm>
        </p:grpSpPr>
        <p:sp>
          <p:nvSpPr>
            <p:cNvPr id="3075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auto">
            <a:xfrm>
              <a:off x="450" y="342"/>
              <a:ext cx="4902" cy="9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auto">
            <a:xfrm flipV="1">
              <a:off x="408" y="671"/>
              <a:ext cx="4989" cy="289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30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A8A1DBBA-DB8D-904E-9EB1-A101DAECBD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2" charset="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2" charset="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2" charset="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2" charset="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Relationship Id="rId3" Type="http://schemas.openxmlformats.org/officeDocument/2006/relationships/image" Target="../media/image26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7" Type="http://schemas.openxmlformats.org/officeDocument/2006/relationships/image" Target="../media/image33.wmf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jpe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emf"/><Relationship Id="rId1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1.jpeg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7" Type="http://schemas.openxmlformats.org/officeDocument/2006/relationships/image" Target="../media/image45.emf"/><Relationship Id="rId8" Type="http://schemas.openxmlformats.org/officeDocument/2006/relationships/image" Target="../media/image46.emf"/><Relationship Id="rId9" Type="http://schemas.openxmlformats.org/officeDocument/2006/relationships/image" Target="../media/image47.emf"/><Relationship Id="rId10" Type="http://schemas.openxmlformats.org/officeDocument/2006/relationships/image" Target="../media/image48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kortemey@msu.edu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ea typeface="ＭＳ Ｐゴシック" charset="-128"/>
                <a:cs typeface="ＭＳ Ｐゴシック" charset="-128"/>
              </a:rPr>
              <a:t>Lernerfolgskontrolle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768" y="5334000"/>
            <a:ext cx="54578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Gerd Kortemeyer</a:t>
            </a:r>
          </a:p>
          <a:p>
            <a:r>
              <a:rPr lang="en-US" sz="1800" dirty="0" smtClean="0"/>
              <a:t>Associate Professor (tenured) of Physics Education</a:t>
            </a:r>
          </a:p>
          <a:p>
            <a:r>
              <a:rPr lang="en-US" sz="1800" dirty="0" smtClean="0"/>
              <a:t>Director, LON-CAPA Project</a:t>
            </a:r>
          </a:p>
          <a:p>
            <a:r>
              <a:rPr lang="en-US" sz="1800" dirty="0" smtClean="0"/>
              <a:t>Michigan State </a:t>
            </a:r>
            <a:r>
              <a:rPr lang="en-US" sz="1800" dirty="0" smtClean="0"/>
              <a:t>University</a:t>
            </a:r>
          </a:p>
          <a:p>
            <a:r>
              <a:rPr lang="en-US" sz="1800" dirty="0" err="1" smtClean="0"/>
              <a:t>z.Zt</a:t>
            </a:r>
            <a:r>
              <a:rPr lang="en-US" sz="1800" dirty="0" smtClean="0"/>
              <a:t>. Massachusetts Institute of Technology</a:t>
            </a:r>
            <a:endParaRPr lang="en-US" sz="1800" dirty="0" smtClean="0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7548563" y="6354763"/>
          <a:ext cx="1524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Bitmap Image" r:id="rId3" imgW="1924319" imgH="542857" progId="">
                  <p:embed/>
                </p:oleObj>
              </mc:Choice>
              <mc:Fallback>
                <p:oleObj name="Bitmap Image" r:id="rId3" imgW="1924319" imgH="542857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8563" y="6354763"/>
                        <a:ext cx="1524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52543" y="3635514"/>
            <a:ext cx="60674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/>
              <a:t>Vor, während und nach der Vorlesung</a:t>
            </a:r>
            <a:endParaRPr lang="de-DE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89" y="63500"/>
            <a:ext cx="2959100" cy="46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Just-In-Time</a:t>
            </a:r>
          </a:p>
        </p:txBody>
      </p:sp>
      <p:pic>
        <p:nvPicPr>
          <p:cNvPr id="4" name="Picture 4" descr="whats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97301"/>
            <a:ext cx="8882062" cy="5584499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6" name="Rectangular Callout 5"/>
          <p:cNvSpPr/>
          <p:nvPr/>
        </p:nvSpPr>
        <p:spPr bwMode="auto">
          <a:xfrm>
            <a:off x="685800" y="3048000"/>
            <a:ext cx="3048000" cy="533400"/>
          </a:xfrm>
          <a:prstGeom prst="wedgeRectCallout">
            <a:avLst>
              <a:gd name="adj1" fmla="val 29129"/>
              <a:gd name="adj2" fmla="val 13204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Schwere Probleme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2133600" y="1828800"/>
            <a:ext cx="2133600" cy="533400"/>
          </a:xfrm>
          <a:prstGeom prst="wedgeRectCallout">
            <a:avLst>
              <a:gd name="adj1" fmla="val 73700"/>
              <a:gd name="adj2" fmla="val 10910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Diskussionen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572000" y="5486400"/>
            <a:ext cx="4419600" cy="12252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Unterstützung vor der Vorlesung durch Kursmanagementstatistiken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Just-In-Time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8180" name="Picture 1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7620000" cy="53273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Clicker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smtClean="0"/>
              <a:t>Während der Vorlesung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43000"/>
            <a:ext cx="7543800" cy="5687004"/>
          </a:xfrm>
          <a:prstGeom prst="rect">
            <a:avLst/>
          </a:prstGeom>
        </p:spPr>
      </p:pic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Clicker</a:t>
            </a:r>
          </a:p>
        </p:txBody>
      </p:sp>
      <p:sp>
        <p:nvSpPr>
          <p:cNvPr id="6" name="Cloud Callout 5"/>
          <p:cNvSpPr/>
          <p:nvPr/>
        </p:nvSpPr>
        <p:spPr bwMode="auto">
          <a:xfrm>
            <a:off x="6019800" y="838200"/>
            <a:ext cx="2514599" cy="1371600"/>
          </a:xfrm>
          <a:prstGeom prst="cloudCallout">
            <a:avLst>
              <a:gd name="adj1" fmla="val 3866"/>
              <a:gd name="adj2" fmla="val 8024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Alles klar</a:t>
            </a:r>
            <a:r>
              <a:rPr kumimoji="0" lang="de-DE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… nee, </a:t>
            </a:r>
            <a:r>
              <a:rPr lang="de-DE" sz="1800" dirty="0" smtClean="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M</a:t>
            </a:r>
            <a:r>
              <a:rPr kumimoji="0" lang="de-DE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oment mal!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Cloud Callout 7"/>
          <p:cNvSpPr/>
          <p:nvPr/>
        </p:nvSpPr>
        <p:spPr bwMode="auto">
          <a:xfrm>
            <a:off x="7239000" y="3048000"/>
            <a:ext cx="1752600" cy="1447800"/>
          </a:xfrm>
          <a:prstGeom prst="cloudCallout">
            <a:avLst>
              <a:gd name="adj1" fmla="val -70701"/>
              <a:gd name="adj2" fmla="val 4987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Was es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wohl in der Mensa gibt?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Rectangular Callout 4"/>
          <p:cNvSpPr/>
          <p:nvPr/>
        </p:nvSpPr>
        <p:spPr bwMode="auto">
          <a:xfrm>
            <a:off x="4267200" y="1752600"/>
            <a:ext cx="1143000" cy="457200"/>
          </a:xfrm>
          <a:prstGeom prst="wedgeRectCallout">
            <a:avLst>
              <a:gd name="adj1" fmla="val -59681"/>
              <a:gd name="adj2" fmla="val 199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Gähn!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Cloud Callout 3"/>
          <p:cNvSpPr/>
          <p:nvPr/>
        </p:nvSpPr>
        <p:spPr bwMode="auto">
          <a:xfrm>
            <a:off x="304800" y="838200"/>
            <a:ext cx="3200400" cy="1600200"/>
          </a:xfrm>
          <a:prstGeom prst="cloudCallout">
            <a:avLst>
              <a:gd name="adj1" fmla="val 36941"/>
              <a:gd name="adj2" fmla="val 7352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Versteht er nicht, dass wir das nicht verstehen?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400" y="5410200"/>
            <a:ext cx="28956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 smtClean="0"/>
              <a:t>Leider nur zu oft: Anonyme Gruppe von Studierenden. Was geht in ihren Köpfen vor?</a:t>
            </a:r>
            <a:endParaRPr lang="de-DE" sz="2000" dirty="0"/>
          </a:p>
        </p:txBody>
      </p:sp>
      <p:sp>
        <p:nvSpPr>
          <p:cNvPr id="30" name="Cloud Callout 29"/>
          <p:cNvSpPr/>
          <p:nvPr/>
        </p:nvSpPr>
        <p:spPr bwMode="auto">
          <a:xfrm>
            <a:off x="4038600" y="3733800"/>
            <a:ext cx="2362200" cy="1676400"/>
          </a:xfrm>
          <a:prstGeom prst="cloudCallout">
            <a:avLst>
              <a:gd name="adj1" fmla="val -24334"/>
              <a:gd name="adj2" fmla="val 6315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Alle anderen kapieren das vielleicht  ... ich nicht.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810000" cy="4876800"/>
          </a:xfrm>
        </p:spPr>
        <p:txBody>
          <a:bodyPr/>
          <a:lstStyle/>
          <a:p>
            <a:r>
              <a:rPr lang="de-DE" dirty="0" smtClean="0"/>
              <a:t>Radiofrequenz- Sender</a:t>
            </a:r>
          </a:p>
          <a:p>
            <a:r>
              <a:rPr lang="de-DE" dirty="0" smtClean="0"/>
              <a:t>Einer pro Studierender</a:t>
            </a:r>
          </a:p>
          <a:p>
            <a:r>
              <a:rPr lang="de-DE" dirty="0" smtClean="0"/>
              <a:t>Studierende können während der Vorlesung Antworten einreichen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371600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68" y="1279432"/>
            <a:ext cx="7318933" cy="547684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" name="Left Arrow 4"/>
          <p:cNvSpPr/>
          <p:nvPr/>
        </p:nvSpPr>
        <p:spPr>
          <a:xfrm rot="3688587">
            <a:off x="1127895" y="1801972"/>
            <a:ext cx="880136" cy="43595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876800"/>
          </a:xfrm>
        </p:spPr>
        <p:txBody>
          <a:bodyPr/>
          <a:lstStyle/>
          <a:p>
            <a:pPr>
              <a:buNone/>
            </a:pPr>
            <a:r>
              <a:rPr lang="de-DE" sz="2800" dirty="0" smtClean="0"/>
              <a:t>Fortgang der Vorlesung hängt von Ergebnissen ab</a:t>
            </a:r>
          </a:p>
          <a:p>
            <a:pPr lvl="1"/>
            <a:r>
              <a:rPr lang="de-DE" sz="2400" dirty="0" smtClean="0"/>
              <a:t>Noch einmal erklären</a:t>
            </a:r>
          </a:p>
          <a:p>
            <a:pPr lvl="1"/>
            <a:r>
              <a:rPr lang="de-DE" sz="2400" dirty="0" smtClean="0"/>
              <a:t>Weitermachen</a:t>
            </a:r>
          </a:p>
          <a:p>
            <a:pPr lvl="1"/>
            <a:r>
              <a:rPr lang="de-DE" sz="2400" dirty="0" smtClean="0"/>
              <a:t>Studierende diskutieren und</a:t>
            </a:r>
            <a:br>
              <a:rPr lang="de-DE" sz="2400" dirty="0" smtClean="0"/>
            </a:br>
            <a:r>
              <a:rPr lang="de-DE" sz="2400" dirty="0" smtClean="0"/>
              <a:t>noch einmal abstimmen lassen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267200"/>
            <a:ext cx="3124747" cy="2451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808197"/>
            <a:ext cx="3473450" cy="2745003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905000"/>
            <a:ext cx="3371850" cy="257898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„</a:t>
            </a:r>
            <a:r>
              <a:rPr lang="de-DE" dirty="0" err="1" smtClean="0"/>
              <a:t>Peer-Instruction</a:t>
            </a:r>
            <a:r>
              <a:rPr lang="de-DE" dirty="0" smtClean="0"/>
              <a:t>“</a:t>
            </a:r>
          </a:p>
          <a:p>
            <a:r>
              <a:rPr lang="de-DE" dirty="0" smtClean="0"/>
              <a:t>Studierende können einander Konzepte manchmal besser erklären als wir</a:t>
            </a:r>
          </a:p>
          <a:p>
            <a:pPr lvl="1"/>
            <a:r>
              <a:rPr lang="de-DE" dirty="0" smtClean="0"/>
              <a:t>Persönlicher Kontakt</a:t>
            </a:r>
          </a:p>
          <a:p>
            <a:pPr lvl="1"/>
            <a:r>
              <a:rPr lang="de-DE" dirty="0" smtClean="0"/>
              <a:t>Wir haben häufig vergessen, wo die anfänglichen Probleme sind</a:t>
            </a:r>
          </a:p>
          <a:p>
            <a:r>
              <a:rPr lang="de-DE" dirty="0" smtClean="0"/>
              <a:t>Studierende lernen beim Erklären</a:t>
            </a:r>
          </a:p>
          <a:p>
            <a:pPr lvl="1"/>
            <a:r>
              <a:rPr lang="de-DE" dirty="0" smtClean="0"/>
              <a:t>“Von dem Thema verstehe ich nichts, ich muss erst eine Vorlesung darüber geben”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/>
              <a:t>Studierende registrieren </a:t>
            </a:r>
            <a:r>
              <a:rPr lang="de-DE" sz="2800" dirty="0" err="1" smtClean="0"/>
              <a:t>Clicker</a:t>
            </a:r>
            <a:r>
              <a:rPr lang="de-DE" sz="2800" dirty="0" smtClean="0"/>
              <a:t> in LON-CAPA</a:t>
            </a:r>
            <a:endParaRPr lang="de-DE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057400"/>
            <a:ext cx="81026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Punkte</a:t>
            </a:r>
            <a:r>
              <a:rPr lang="en-US" sz="2800" dirty="0" smtClean="0"/>
              <a:t> </a:t>
            </a:r>
            <a:r>
              <a:rPr lang="en-US" sz="2800" dirty="0" err="1" smtClean="0"/>
              <a:t>für</a:t>
            </a:r>
            <a:r>
              <a:rPr lang="en-US" sz="2800" dirty="0" smtClean="0"/>
              <a:t> </a:t>
            </a:r>
            <a:r>
              <a:rPr lang="en-US" sz="2800" dirty="0" err="1" smtClean="0"/>
              <a:t>korrekte</a:t>
            </a:r>
            <a:r>
              <a:rPr lang="en-US" sz="2800" dirty="0" smtClean="0"/>
              <a:t> und </a:t>
            </a:r>
            <a:r>
              <a:rPr lang="en-US" sz="2800" dirty="0" err="1" smtClean="0"/>
              <a:t>inkorrekte</a:t>
            </a:r>
            <a:r>
              <a:rPr lang="en-US" sz="2800" dirty="0" smtClean="0"/>
              <a:t> </a:t>
            </a:r>
            <a:r>
              <a:rPr lang="en-US" sz="2800" dirty="0" err="1" smtClean="0"/>
              <a:t>Antworten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905000"/>
            <a:ext cx="6340549" cy="4518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b="1" dirty="0" smtClean="0"/>
              <a:t>Technologie-Einsatz in der universitären Lehre?</a:t>
            </a:r>
            <a:endParaRPr lang="de-DE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334000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 smtClean="0"/>
              <a:t>Muss in die Lernumgebung eingebunden sein!</a:t>
            </a:r>
          </a:p>
          <a:p>
            <a:r>
              <a:rPr lang="de-DE" sz="2400" dirty="0" smtClean="0"/>
              <a:t>Unterstützung der Lernziele </a:t>
            </a:r>
            <a:r>
              <a:rPr lang="de-DE" sz="2000" dirty="0" smtClean="0"/>
              <a:t>- nicht Technologie um der Technologie willen</a:t>
            </a:r>
            <a:endParaRPr lang="de-DE" sz="2400" dirty="0" smtClean="0"/>
          </a:p>
          <a:p>
            <a:r>
              <a:rPr lang="de-DE" sz="2400" dirty="0" smtClean="0"/>
              <a:t>Nicht vereinzelte Technologie-Höhepunkte </a:t>
            </a:r>
            <a:r>
              <a:rPr lang="de-DE" sz="2000" dirty="0" smtClean="0"/>
              <a:t>- konsistenter Einsatz - Lernende müssen wissen, was sie zu erwarten haben, und was erwartet wird</a:t>
            </a:r>
            <a:endParaRPr lang="de-DE" sz="2400" dirty="0" smtClean="0"/>
          </a:p>
          <a:p>
            <a:r>
              <a:rPr lang="de-DE" sz="2400" dirty="0" smtClean="0"/>
              <a:t>Technologie tritt in den Hintergrund </a:t>
            </a:r>
            <a:r>
              <a:rPr lang="de-DE" sz="2000" dirty="0" smtClean="0"/>
              <a:t>- keine Show oder Spielerei</a:t>
            </a:r>
            <a:endParaRPr lang="de-DE" sz="2400" dirty="0" smtClean="0"/>
          </a:p>
          <a:p>
            <a:r>
              <a:rPr lang="de-DE" sz="2400" dirty="0" smtClean="0"/>
              <a:t>Produktiv </a:t>
            </a:r>
            <a:r>
              <a:rPr lang="de-DE" sz="2000" dirty="0" smtClean="0"/>
              <a:t>- Lernende interagieren mit den Materialen - Keine Zeitverschwendung für die Lernenden</a:t>
            </a:r>
            <a:endParaRPr lang="de-DE" sz="2400" dirty="0" smtClean="0"/>
          </a:p>
          <a:p>
            <a:r>
              <a:rPr lang="de-DE" sz="2400" dirty="0" smtClean="0"/>
              <a:t>Effektives und zeitnahes Feedback an Lernende und Lehrende: </a:t>
            </a:r>
            <a:r>
              <a:rPr lang="de-DE" sz="2400" b="1" dirty="0" smtClean="0"/>
              <a:t>Lernerfolgskontrolle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97000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Eingebunden in Kurs, zusammen mit Vorlesungsfolien</a:t>
            </a:r>
            <a:endParaRPr lang="de-DE" dirty="0"/>
          </a:p>
        </p:txBody>
      </p:sp>
      <p:pic>
        <p:nvPicPr>
          <p:cNvPr id="4" name="Picture 3" descr="clickercontent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63" y="2717800"/>
            <a:ext cx="6883400" cy="3429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Hausübungen</a:t>
            </a:r>
          </a:p>
          <a:p>
            <a:r>
              <a:rPr lang="de-DE" dirty="0" smtClean="0"/>
              <a:t>“</a:t>
            </a:r>
            <a:r>
              <a:rPr lang="de-DE" dirty="0" err="1" smtClean="0"/>
              <a:t>Helprooms</a:t>
            </a:r>
            <a:r>
              <a:rPr lang="de-DE" dirty="0" smtClean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smtClean="0"/>
              <a:t>Vorlesungsnachbereitung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8" y="1116013"/>
            <a:ext cx="3590925" cy="4224337"/>
          </a:xfrm>
          <a:noFill/>
        </p:spPr>
        <p:txBody>
          <a:bodyPr/>
          <a:lstStyle/>
          <a:p>
            <a:pPr marL="487363" indent="-487363" defTabSz="1300163" eaLnBrk="1" hangingPunct="1">
              <a:buNone/>
              <a:tabLst>
                <a:tab pos="1028700" algn="l"/>
              </a:tabLst>
            </a:pPr>
            <a:r>
              <a:rPr lang="de-DE" sz="2800" dirty="0" err="1" smtClean="0">
                <a:ea typeface="ＭＳ Ｐゴシック" charset="-128"/>
                <a:cs typeface="ＭＳ Ｐゴシック" charset="-128"/>
              </a:rPr>
              <a:t>Randomisierte</a:t>
            </a:r>
            <a:r>
              <a:rPr lang="de-DE" sz="2800" dirty="0" smtClean="0">
                <a:ea typeface="ＭＳ Ｐゴシック" charset="-128"/>
                <a:cs typeface="ＭＳ Ｐゴシック" charset="-128"/>
              </a:rPr>
              <a:t> Probleme</a:t>
            </a:r>
            <a:br>
              <a:rPr lang="de-DE" sz="2800" dirty="0" smtClean="0">
                <a:ea typeface="ＭＳ Ｐゴシック" charset="-128"/>
                <a:cs typeface="ＭＳ Ｐゴシック" charset="-128"/>
              </a:rPr>
            </a:br>
            <a:endParaRPr lang="de-DE" sz="31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213990"/>
            <a:ext cx="4991100" cy="5187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4824" name="Rectangle 8"/>
          <p:cNvSpPr>
            <a:spLocks noGrp="1" noChangeArrowheads="1"/>
          </p:cNvSpPr>
          <p:nvPr>
            <p:ph type="title"/>
          </p:nvPr>
        </p:nvSpPr>
        <p:spPr>
          <a:xfrm>
            <a:off x="696913" y="263525"/>
            <a:ext cx="7772400" cy="803275"/>
          </a:xfrm>
          <a:noFill/>
        </p:spPr>
        <p:txBody>
          <a:bodyPr lIns="91435" tIns="45718" rIns="91435" bIns="45718"/>
          <a:lstStyle/>
          <a:p>
            <a:pPr defTabSz="1300163" eaLnBrk="1" hangingPunct="1">
              <a:tabLst>
                <a:tab pos="1536700" algn="l"/>
              </a:tabLst>
            </a:pPr>
            <a:r>
              <a:rPr lang="de-DE" dirty="0" smtClean="0">
                <a:ea typeface="ＭＳ Ｐゴシック" charset="-128"/>
                <a:cs typeface="ＭＳ Ｐゴシック" charset="-128"/>
              </a:rPr>
              <a:t>Hausübungen</a:t>
            </a:r>
            <a:endParaRPr lang="de-DE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8" y="1116013"/>
            <a:ext cx="3590925" cy="4224337"/>
          </a:xfrm>
          <a:noFill/>
        </p:spPr>
        <p:txBody>
          <a:bodyPr/>
          <a:lstStyle/>
          <a:p>
            <a:pPr marL="487363" indent="-487363" defTabSz="1300163" eaLnBrk="1" hangingPunct="1">
              <a:buNone/>
              <a:tabLst>
                <a:tab pos="1028700" algn="l"/>
              </a:tabLst>
            </a:pPr>
            <a:r>
              <a:rPr lang="de-DE" sz="2800" dirty="0" err="1" smtClean="0">
                <a:ea typeface="ＭＳ Ｐゴシック" charset="-128"/>
                <a:cs typeface="ＭＳ Ｐゴシック" charset="-128"/>
              </a:rPr>
              <a:t>Randomisierte</a:t>
            </a:r>
            <a:r>
              <a:rPr lang="de-DE" sz="2800" dirty="0" smtClean="0">
                <a:ea typeface="ＭＳ Ｐゴシック" charset="-128"/>
                <a:cs typeface="ＭＳ Ｐゴシック" charset="-128"/>
              </a:rPr>
              <a:t> Probleme</a:t>
            </a:r>
            <a:br>
              <a:rPr lang="de-DE" sz="2800" dirty="0" smtClean="0">
                <a:ea typeface="ＭＳ Ｐゴシック" charset="-128"/>
                <a:cs typeface="ＭＳ Ｐゴシック" charset="-128"/>
              </a:rPr>
            </a:br>
            <a:endParaRPr lang="de-DE" sz="31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219200"/>
            <a:ext cx="4991100" cy="5197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4824" name="Rectangle 8"/>
          <p:cNvSpPr>
            <a:spLocks noGrp="1" noChangeArrowheads="1"/>
          </p:cNvSpPr>
          <p:nvPr>
            <p:ph type="title"/>
          </p:nvPr>
        </p:nvSpPr>
        <p:spPr>
          <a:xfrm>
            <a:off x="696913" y="263525"/>
            <a:ext cx="7772400" cy="803275"/>
          </a:xfrm>
          <a:noFill/>
        </p:spPr>
        <p:txBody>
          <a:bodyPr lIns="91435" tIns="45718" rIns="91435" bIns="45718"/>
          <a:lstStyle/>
          <a:p>
            <a:pPr defTabSz="1300163" eaLnBrk="1" hangingPunct="1">
              <a:tabLst>
                <a:tab pos="1536700" algn="l"/>
              </a:tabLst>
            </a:pPr>
            <a:r>
              <a:rPr lang="de-DE" dirty="0" smtClean="0">
                <a:ea typeface="ＭＳ Ｐゴシック" charset="-128"/>
                <a:cs typeface="ＭＳ Ｐゴシック" charset="-128"/>
              </a:rPr>
              <a:t>Hausübungen</a:t>
            </a:r>
            <a:endParaRPr lang="de-DE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8" y="1752600"/>
            <a:ext cx="8602662" cy="3587750"/>
          </a:xfrm>
          <a:noFill/>
        </p:spPr>
        <p:txBody>
          <a:bodyPr/>
          <a:lstStyle/>
          <a:p>
            <a:pPr marL="487363" indent="-487363" defTabSz="1300163" eaLnBrk="1" hangingPunct="1">
              <a:buNone/>
              <a:tabLst>
                <a:tab pos="1028700" algn="l"/>
              </a:tabLst>
            </a:pPr>
            <a:r>
              <a:rPr lang="de-DE" sz="2800" dirty="0" err="1" smtClean="0">
                <a:ea typeface="ＭＳ Ｐゴシック" charset="-128"/>
                <a:cs typeface="ＭＳ Ｐゴシック" charset="-128"/>
              </a:rPr>
              <a:t>Randomisierte</a:t>
            </a:r>
            <a:r>
              <a:rPr lang="de-DE" sz="2800" dirty="0" smtClean="0">
                <a:ea typeface="ＭＳ Ｐゴシック" charset="-128"/>
                <a:cs typeface="ＭＳ Ｐゴシック" charset="-128"/>
              </a:rPr>
              <a:t> Probleme: Studierende können und sollen zusammenarbeiten</a:t>
            </a:r>
            <a:br>
              <a:rPr lang="de-DE" sz="2800" dirty="0" smtClean="0">
                <a:ea typeface="ＭＳ Ｐゴシック" charset="-128"/>
                <a:cs typeface="ＭＳ Ｐゴシック" charset="-128"/>
              </a:rPr>
            </a:br>
            <a:endParaRPr lang="de-DE" sz="31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1" y="2807500"/>
            <a:ext cx="3505200" cy="365013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4824" name="Rectangle 8"/>
          <p:cNvSpPr>
            <a:spLocks noGrp="1" noChangeArrowheads="1"/>
          </p:cNvSpPr>
          <p:nvPr>
            <p:ph type="title"/>
          </p:nvPr>
        </p:nvSpPr>
        <p:spPr>
          <a:xfrm>
            <a:off x="696913" y="263525"/>
            <a:ext cx="7772400" cy="803275"/>
          </a:xfrm>
          <a:noFill/>
        </p:spPr>
        <p:txBody>
          <a:bodyPr lIns="91435" tIns="45718" rIns="91435" bIns="45718"/>
          <a:lstStyle/>
          <a:p>
            <a:pPr defTabSz="1300163" eaLnBrk="1" hangingPunct="1">
              <a:tabLst>
                <a:tab pos="1536700" algn="l"/>
              </a:tabLst>
            </a:pPr>
            <a:r>
              <a:rPr lang="de-DE" dirty="0" smtClean="0">
                <a:ea typeface="ＭＳ Ｐゴシック" charset="-128"/>
                <a:cs typeface="ＭＳ Ｐゴシック" charset="-128"/>
              </a:rPr>
              <a:t>Hausübungen</a:t>
            </a:r>
            <a:endParaRPr lang="de-DE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1999" y="2819400"/>
            <a:ext cx="3493635" cy="36314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ea typeface="ＭＳ Ｐゴシック" charset="-128"/>
                <a:cs typeface="ＭＳ Ｐゴシック" charset="-128"/>
              </a:rPr>
              <a:t>Hausübungen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8" y="1071563"/>
            <a:ext cx="8831262" cy="1747837"/>
          </a:xfrm>
        </p:spPr>
        <p:txBody>
          <a:bodyPr/>
          <a:lstStyle/>
          <a:p>
            <a:pPr eaLnBrk="1" hangingPunct="1"/>
            <a:r>
              <a:rPr lang="de-DE" sz="3700" dirty="0" smtClean="0">
                <a:ea typeface="ＭＳ Ｐゴシック" charset="-128"/>
                <a:cs typeface="ＭＳ Ｐゴシック" charset="-128"/>
              </a:rPr>
              <a:t>… besondere Stärken in Mathematik</a:t>
            </a:r>
          </a:p>
          <a:p>
            <a:pPr lvl="1" eaLnBrk="1" hangingPunct="1"/>
            <a:r>
              <a:rPr lang="de-DE" sz="3300" dirty="0" smtClean="0"/>
              <a:t>Einschließlich Unterstützung von</a:t>
            </a:r>
          </a:p>
          <a:p>
            <a:pPr lvl="2" eaLnBrk="1" hangingPunct="1"/>
            <a:r>
              <a:rPr lang="de-DE" sz="2900" dirty="0">
                <a:ea typeface="ＭＳ Ｐゴシック" charset="-128"/>
              </a:rPr>
              <a:t>LaTeX</a:t>
            </a:r>
          </a:p>
          <a:p>
            <a:pPr lvl="2" eaLnBrk="1" hangingPunct="1"/>
            <a:r>
              <a:rPr lang="de-DE" sz="2900" dirty="0">
                <a:ea typeface="ＭＳ Ｐゴシック" charset="-128"/>
              </a:rPr>
              <a:t>Maxima</a:t>
            </a:r>
          </a:p>
          <a:p>
            <a:pPr lvl="2" eaLnBrk="1" hangingPunct="1"/>
            <a:r>
              <a:rPr lang="de-DE" sz="2900" dirty="0">
                <a:ea typeface="ＭＳ Ｐゴシック" charset="-128"/>
              </a:rPr>
              <a:t>R</a:t>
            </a:r>
            <a:endParaRPr lang="en-US" sz="3600" dirty="0">
              <a:ea typeface="ＭＳ Ｐゴシック" charset="-128"/>
            </a:endParaRPr>
          </a:p>
        </p:txBody>
      </p:sp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590800"/>
            <a:ext cx="4510088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025900"/>
            <a:ext cx="4259263" cy="26035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ea typeface="ＭＳ Ｐゴシック" charset="-128"/>
                <a:cs typeface="ＭＳ Ｐゴシック" charset="-128"/>
              </a:rPr>
              <a:t>Hausübungen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60338" y="1116013"/>
            <a:ext cx="8786812" cy="4224337"/>
          </a:xfrm>
        </p:spPr>
        <p:txBody>
          <a:bodyPr/>
          <a:lstStyle/>
          <a:p>
            <a:pPr eaLnBrk="1" hangingPunct="1"/>
            <a:r>
              <a:rPr lang="en-US" sz="3700" dirty="0">
                <a:ea typeface="ＭＳ Ｐゴシック" charset="-128"/>
                <a:cs typeface="ＭＳ Ｐゴシック" charset="-128"/>
              </a:rPr>
              <a:t>…</a:t>
            </a:r>
            <a:r>
              <a:rPr lang="en-US" sz="37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sz="3700" dirty="0" smtClean="0">
                <a:ea typeface="ＭＳ Ｐゴシック" charset="-128"/>
                <a:cs typeface="ＭＳ Ｐゴシック" charset="-128"/>
              </a:rPr>
              <a:t>Physikalische Einheiten</a:t>
            </a:r>
            <a:endParaRPr lang="de-DE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8068" name="Picture 1028" descr="uni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650" y="1817688"/>
            <a:ext cx="6911975" cy="482600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6437" tIns="0" rIns="115725" bIns="0"/>
          <a:lstStyle/>
          <a:p>
            <a:pPr>
              <a:tabLst>
                <a:tab pos="1219200" algn="l"/>
              </a:tabLst>
            </a:pPr>
            <a:r>
              <a:rPr lang="de-DE" dirty="0" smtClean="0">
                <a:ea typeface="ＭＳ Ｐゴシック" charset="-128"/>
                <a:cs typeface="ＭＳ Ｐゴシック" charset="-128"/>
              </a:rPr>
              <a:t>Online Diskussionen</a:t>
            </a:r>
            <a:endParaRPr lang="de-DE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4755" name="Picture 4" descr="newfig1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0500" y="1219200"/>
            <a:ext cx="731837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228600" y="3875088"/>
            <a:ext cx="4267200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800" b="1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Diskussionen</a:t>
            </a:r>
          </a:p>
          <a:p>
            <a:r>
              <a:rPr lang="de-DE" sz="28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/>
            </a:r>
            <a:br>
              <a:rPr lang="de-DE" sz="28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</a:br>
            <a:r>
              <a:rPr lang="de-DE" sz="2800" dirty="0" err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Wiederrum</a:t>
            </a:r>
            <a:r>
              <a:rPr lang="de-DE" sz="28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: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/>
            </a:r>
            <a:br>
              <a:rPr lang="en-US" sz="28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28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Peer-Instruction.</a:t>
            </a:r>
            <a:endParaRPr lang="en-US" sz="28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a typeface="ＭＳ Ｐゴシック" charset="-128"/>
                <a:cs typeface="ＭＳ Ｐゴシック" charset="-128"/>
              </a:rPr>
              <a:t>Helprooms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2667000" cy="4572000"/>
          </a:xfrm>
        </p:spPr>
        <p:txBody>
          <a:bodyPr/>
          <a:lstStyle/>
          <a:p>
            <a:r>
              <a:rPr lang="de-DE" dirty="0" err="1" smtClean="0">
                <a:ea typeface="ＭＳ Ｐゴシック" charset="-128"/>
                <a:cs typeface="ＭＳ Ｐゴシック" charset="-128"/>
              </a:rPr>
              <a:t>HiWis</a:t>
            </a:r>
            <a:r>
              <a:rPr lang="de-DE" dirty="0" smtClean="0">
                <a:ea typeface="ＭＳ Ｐゴシック" charset="-128"/>
                <a:cs typeface="ＭＳ Ｐゴシック" charset="-128"/>
              </a:rPr>
              <a:t> abends verfügbar</a:t>
            </a:r>
          </a:p>
          <a:p>
            <a:r>
              <a:rPr lang="de-DE" dirty="0" smtClean="0">
                <a:ea typeface="ＭＳ Ｐゴシック" charset="-128"/>
                <a:cs typeface="ＭＳ Ｐゴシック" charset="-128"/>
              </a:rPr>
              <a:t>Kollaborativ</a:t>
            </a:r>
          </a:p>
          <a:p>
            <a:r>
              <a:rPr lang="de-DE" dirty="0" err="1" smtClean="0">
                <a:ea typeface="ＭＳ Ｐゴシック" charset="-128"/>
                <a:cs typeface="ＭＳ Ｐゴシック" charset="-128"/>
              </a:rPr>
              <a:t>Peer-Instruction</a:t>
            </a:r>
            <a:endParaRPr lang="de-DE" dirty="0" smtClean="0">
              <a:ea typeface="ＭＳ Ｐゴシック" charset="-128"/>
              <a:cs typeface="ＭＳ Ｐゴシック" charset="-128"/>
            </a:endParaRPr>
          </a:p>
          <a:p>
            <a:r>
              <a:rPr lang="de-DE" dirty="0" smtClean="0">
                <a:ea typeface="ＭＳ Ｐゴシック" charset="-128"/>
                <a:cs typeface="ＭＳ Ｐゴシック" charset="-128"/>
              </a:rPr>
              <a:t>Finden Sie den </a:t>
            </a:r>
            <a:r>
              <a:rPr lang="de-DE" dirty="0" err="1" smtClean="0">
                <a:ea typeface="ＭＳ Ｐゴシック" charset="-128"/>
                <a:cs typeface="ＭＳ Ｐゴシック" charset="-128"/>
              </a:rPr>
              <a:t>HiWi</a:t>
            </a:r>
            <a:r>
              <a:rPr lang="de-DE" dirty="0" smtClean="0">
                <a:ea typeface="ＭＳ Ｐゴシック" charset="-128"/>
                <a:cs typeface="ＭＳ Ｐゴシック" charset="-128"/>
              </a:rPr>
              <a:t>!</a:t>
            </a:r>
          </a:p>
        </p:txBody>
      </p:sp>
      <p:pic>
        <p:nvPicPr>
          <p:cNvPr id="8" name="Picture 7" descr="helpro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399" y="1295399"/>
            <a:ext cx="6019801" cy="451485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smtClean="0"/>
              <a:t>Klausuren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334000"/>
          </a:xfrm>
        </p:spPr>
        <p:txBody>
          <a:bodyPr/>
          <a:lstStyle/>
          <a:p>
            <a:r>
              <a:rPr lang="de-DE" dirty="0" smtClean="0"/>
              <a:t>Feedback an Lehrende und Lernende</a:t>
            </a:r>
          </a:p>
          <a:p>
            <a:r>
              <a:rPr lang="de-DE" dirty="0" smtClean="0"/>
              <a:t>Formatives </a:t>
            </a:r>
            <a:r>
              <a:rPr lang="de-DE" dirty="0" err="1" smtClean="0"/>
              <a:t>Assessment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Lernende können ihren Fortschritt verfolgen</a:t>
            </a:r>
          </a:p>
          <a:p>
            <a:pPr lvl="2"/>
            <a:r>
              <a:rPr lang="de-DE" dirty="0" smtClean="0"/>
              <a:t>Lernende bleiben nicht im Lernstoff zurück</a:t>
            </a:r>
          </a:p>
          <a:p>
            <a:pPr lvl="3"/>
            <a:r>
              <a:rPr lang="de-DE" sz="1800" dirty="0" smtClean="0"/>
              <a:t>Besonders in der Physik ein Problem, da Themen aufeinander aufbauen und Lücken unüberbrückbar werden können</a:t>
            </a:r>
          </a:p>
          <a:p>
            <a:pPr lvl="1"/>
            <a:r>
              <a:rPr lang="de-DE" dirty="0" smtClean="0"/>
              <a:t>Lehrende können den Fortschritt der Lernenden verfolgen</a:t>
            </a:r>
          </a:p>
          <a:p>
            <a:pPr lvl="2"/>
            <a:r>
              <a:rPr lang="de-DE" dirty="0" smtClean="0"/>
              <a:t>Können die Lehre dem Lernen anpassen</a:t>
            </a:r>
          </a:p>
          <a:p>
            <a:r>
              <a:rPr lang="de-DE" dirty="0" err="1" smtClean="0"/>
              <a:t>Summatives</a:t>
            </a:r>
            <a:r>
              <a:rPr lang="de-DE" dirty="0" smtClean="0"/>
              <a:t> </a:t>
            </a:r>
            <a:r>
              <a:rPr lang="de-DE" dirty="0" err="1" smtClean="0"/>
              <a:t>Assessment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Technologie erlaubt häufigere Klausuren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Klausuren</a:t>
            </a:r>
            <a:endParaRPr lang="de-DE" dirty="0"/>
          </a:p>
        </p:txBody>
      </p:sp>
      <p:pic>
        <p:nvPicPr>
          <p:cNvPr id="4" name="Picture 3" descr="onlin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82" y="2332037"/>
            <a:ext cx="3765818" cy="4449763"/>
          </a:xfrm>
          <a:prstGeom prst="rect">
            <a:avLst/>
          </a:prstGeom>
        </p:spPr>
      </p:pic>
      <p:pic>
        <p:nvPicPr>
          <p:cNvPr id="5" name="Picture 4" descr="exam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86000"/>
            <a:ext cx="3810000" cy="44316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876800"/>
          </a:xfrm>
        </p:spPr>
        <p:txBody>
          <a:bodyPr/>
          <a:lstStyle/>
          <a:p>
            <a:r>
              <a:rPr lang="de-DE" sz="2000" dirty="0" smtClean="0"/>
              <a:t>Definitiv nicht kollaborativ!</a:t>
            </a:r>
          </a:p>
          <a:p>
            <a:r>
              <a:rPr lang="de-DE" sz="2000" dirty="0" smtClean="0"/>
              <a:t>In USA: mangels Personal oft größtenteils “</a:t>
            </a:r>
            <a:r>
              <a:rPr lang="de-DE" sz="2000" dirty="0" err="1" smtClean="0"/>
              <a:t>Bubblesheet</a:t>
            </a:r>
            <a:r>
              <a:rPr lang="de-DE" sz="2000" dirty="0" smtClean="0"/>
              <a:t>”</a:t>
            </a:r>
          </a:p>
          <a:p>
            <a:r>
              <a:rPr lang="de-DE" sz="2000" dirty="0" smtClean="0"/>
              <a:t>Jeder Studierende hat eine eigene Version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Klausuren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95400"/>
            <a:ext cx="893939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Klausuren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5" y="1304282"/>
            <a:ext cx="8951553" cy="5386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Klausuren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6661150" cy="284369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890" y="2133600"/>
            <a:ext cx="7231687" cy="458308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Klausuren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Technologie erlaubt es, häufiger kleinere Klausuren zu geben</a:t>
            </a:r>
          </a:p>
          <a:p>
            <a:r>
              <a:rPr lang="de-DE" dirty="0" smtClean="0"/>
              <a:t>Früherkennung von Problemen</a:t>
            </a:r>
          </a:p>
          <a:p>
            <a:r>
              <a:rPr lang="de-DE" dirty="0" smtClean="0"/>
              <a:t>Studierende fallen nicht hinterher</a:t>
            </a:r>
          </a:p>
          <a:p>
            <a:r>
              <a:rPr lang="de-DE" dirty="0" smtClean="0"/>
              <a:t>Ein “Ausrutscher” keine Tragödie</a:t>
            </a:r>
          </a:p>
          <a:p>
            <a:r>
              <a:rPr lang="de-DE" dirty="0" smtClean="0"/>
              <a:t>Wird von Studierenden klar bevorzugt in Kursevaluationen</a:t>
            </a:r>
            <a:endParaRPr lang="de-DE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… hilft das alles eigentlich?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smtClean="0"/>
              <a:t>Bevor wir weitermachen …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a typeface="ＭＳ Ｐゴシック" charset="-128"/>
                <a:cs typeface="ＭＳ Ｐゴシック" charset="-128"/>
              </a:rPr>
              <a:t>Lernerfolg</a:t>
            </a:r>
          </a:p>
        </p:txBody>
      </p:sp>
      <p:pic>
        <p:nvPicPr>
          <p:cNvPr id="47108" name="Picture 4" descr="Fi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828800"/>
            <a:ext cx="6113463" cy="472440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81924" name="Text Box 5"/>
          <p:cNvSpPr txBox="1">
            <a:spLocks noChangeArrowheads="1"/>
          </p:cNvSpPr>
          <p:nvPr/>
        </p:nvSpPr>
        <p:spPr bwMode="auto">
          <a:xfrm>
            <a:off x="381000" y="1787525"/>
            <a:ext cx="2514600" cy="353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de-DE" sz="2800" dirty="0" smtClean="0"/>
              <a:t>Einführender Physikkurs für </a:t>
            </a:r>
            <a:r>
              <a:rPr lang="de-DE" sz="2800" dirty="0" err="1" smtClean="0"/>
              <a:t>Nebenfächler</a:t>
            </a:r>
            <a:endParaRPr lang="de-DE" sz="2800" dirty="0" smtClean="0"/>
          </a:p>
          <a:p>
            <a:pPr>
              <a:buFont typeface="Arial" charset="0"/>
              <a:buChar char="•"/>
            </a:pPr>
            <a:r>
              <a:rPr lang="de-DE" sz="2800" dirty="0" smtClean="0"/>
              <a:t> Noten vor und nach der Einführung von online Hausübungen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a typeface="ＭＳ Ｐゴシック" charset="-128"/>
                <a:cs typeface="ＭＳ Ｐゴシック" charset="-128"/>
              </a:rPr>
              <a:t>Lernerfolg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7108" name="Picture 4" descr="Fi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828800"/>
            <a:ext cx="6113463" cy="472440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457200" y="1787525"/>
            <a:ext cx="2590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800" dirty="0" smtClean="0"/>
              <a:t>Hilft besonders Studierenden, die auf der Schwelle zum Durchfallen stehen.</a:t>
            </a:r>
          </a:p>
        </p:txBody>
      </p:sp>
      <p:sp>
        <p:nvSpPr>
          <p:cNvPr id="82949" name="Rectangle 4"/>
          <p:cNvSpPr>
            <a:spLocks noChangeArrowheads="1"/>
          </p:cNvSpPr>
          <p:nvPr/>
        </p:nvSpPr>
        <p:spPr bwMode="auto">
          <a:xfrm>
            <a:off x="3886200" y="2133600"/>
            <a:ext cx="1752600" cy="3810000"/>
          </a:xfrm>
          <a:prstGeom prst="rect">
            <a:avLst/>
          </a:prstGeom>
          <a:solidFill>
            <a:srgbClr val="FF0000">
              <a:alpha val="2313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de-DE" sz="2000" dirty="0" smtClean="0">
                <a:solidFill>
                  <a:srgbClr val="FF0000"/>
                </a:solidFill>
              </a:rPr>
              <a:t>Durchgefallen</a:t>
            </a:r>
            <a:endParaRPr lang="de-DE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Lernerfolg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/>
              <a:t>Geschlechterspezifisch (anderer Physikkurs)</a:t>
            </a:r>
          </a:p>
        </p:txBody>
      </p:sp>
      <p:pic>
        <p:nvPicPr>
          <p:cNvPr id="4" name="Picture 2" descr="kortemeyer_riegler_grafik3rechts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91080" y="2719390"/>
            <a:ext cx="4214810" cy="27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kortemeyer_riegler_grafik3links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2715842"/>
            <a:ext cx="4214842" cy="274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8"/>
          <p:cNvSpPr txBox="1"/>
          <p:nvPr>
            <p:custDataLst>
              <p:tags r:id="rId3"/>
            </p:custDataLst>
          </p:nvPr>
        </p:nvSpPr>
        <p:spPr>
          <a:xfrm>
            <a:off x="2233626" y="236220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1. Sem. (ohne)</a:t>
            </a:r>
            <a:endParaRPr lang="de-DE" dirty="0"/>
          </a:p>
        </p:txBody>
      </p:sp>
      <p:sp>
        <p:nvSpPr>
          <p:cNvPr id="7" name="Textfeld 9"/>
          <p:cNvSpPr txBox="1"/>
          <p:nvPr>
            <p:custDataLst>
              <p:tags r:id="rId4"/>
            </p:custDataLst>
          </p:nvPr>
        </p:nvSpPr>
        <p:spPr>
          <a:xfrm>
            <a:off x="6734220" y="236220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2. Sem. (mit)</a:t>
            </a:r>
            <a:endParaRPr lang="de-DE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sz="4000" dirty="0" smtClean="0"/>
              <a:t>Wie ist der realistisch möglich?</a:t>
            </a:r>
            <a:endParaRPr lang="de-DE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Das verlangt sehr viele Aufgaben</a:t>
            </a:r>
            <a:r>
              <a:rPr lang="en-US" dirty="0" smtClean="0"/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Überblick: Das Spektrum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486400"/>
          </a:xfrm>
        </p:spPr>
        <p:txBody>
          <a:bodyPr/>
          <a:lstStyle/>
          <a:p>
            <a:r>
              <a:rPr lang="de-DE" sz="2400" dirty="0" smtClean="0"/>
              <a:t>Vorlesungsvorbereitung</a:t>
            </a:r>
          </a:p>
          <a:p>
            <a:pPr lvl="1"/>
            <a:r>
              <a:rPr lang="de-DE" sz="2000" dirty="0" smtClean="0"/>
              <a:t>Online-Aufgaben vor der Vorlesung</a:t>
            </a:r>
          </a:p>
          <a:p>
            <a:pPr lvl="1"/>
            <a:r>
              <a:rPr lang="de-DE" sz="2000" dirty="0" smtClean="0"/>
              <a:t>Studierende kommen vorbereitet</a:t>
            </a:r>
          </a:p>
          <a:p>
            <a:pPr lvl="1"/>
            <a:r>
              <a:rPr lang="de-DE" sz="2000" dirty="0" err="1" smtClean="0"/>
              <a:t>Just-In-Time</a:t>
            </a:r>
            <a:r>
              <a:rPr lang="de-DE" sz="2000" dirty="0" smtClean="0"/>
              <a:t> </a:t>
            </a:r>
            <a:r>
              <a:rPr lang="de-DE" sz="2000" dirty="0" err="1" smtClean="0"/>
              <a:t>Teaching</a:t>
            </a:r>
            <a:endParaRPr lang="de-DE" sz="2000" dirty="0" smtClean="0"/>
          </a:p>
          <a:p>
            <a:r>
              <a:rPr lang="de-DE" sz="2400" dirty="0" smtClean="0"/>
              <a:t>Während der Vorlesung</a:t>
            </a:r>
          </a:p>
          <a:p>
            <a:pPr lvl="1"/>
            <a:r>
              <a:rPr lang="de-DE" sz="2000" dirty="0" err="1" smtClean="0"/>
              <a:t>Clickers</a:t>
            </a:r>
            <a:endParaRPr lang="de-DE" sz="2000" dirty="0" smtClean="0"/>
          </a:p>
          <a:p>
            <a:r>
              <a:rPr lang="de-DE" sz="2400" dirty="0" smtClean="0"/>
              <a:t>Vorlesungsnachbereitung</a:t>
            </a:r>
          </a:p>
          <a:p>
            <a:pPr lvl="1"/>
            <a:r>
              <a:rPr lang="de-DE" sz="2000" dirty="0" smtClean="0"/>
              <a:t>Hausübungen</a:t>
            </a:r>
          </a:p>
          <a:p>
            <a:pPr lvl="1"/>
            <a:r>
              <a:rPr lang="de-DE" sz="2000" dirty="0" smtClean="0"/>
              <a:t>Online-Diskussionen, “</a:t>
            </a:r>
            <a:r>
              <a:rPr lang="de-DE" sz="2000" dirty="0" err="1" smtClean="0"/>
              <a:t>Helproom</a:t>
            </a:r>
            <a:r>
              <a:rPr lang="de-DE" sz="2000" dirty="0" smtClean="0"/>
              <a:t>” </a:t>
            </a:r>
          </a:p>
          <a:p>
            <a:r>
              <a:rPr lang="de-DE" sz="2400" dirty="0" smtClean="0"/>
              <a:t>Schließlich: Klausuren</a:t>
            </a:r>
          </a:p>
          <a:p>
            <a:r>
              <a:rPr lang="de-DE" sz="2400" dirty="0" smtClean="0"/>
              <a:t>Hilft das überhaupt?</a:t>
            </a:r>
          </a:p>
          <a:p>
            <a:r>
              <a:rPr lang="de-DE" sz="2400" dirty="0" smtClean="0"/>
              <a:t>Wie ist das realistisch möglich?</a:t>
            </a:r>
          </a:p>
          <a:p>
            <a:pPr lvl="1"/>
            <a:r>
              <a:rPr lang="de-DE" sz="2000" dirty="0" smtClean="0"/>
              <a:t>Kurs- und Lehrinhaltsverwaltung!</a:t>
            </a:r>
          </a:p>
          <a:p>
            <a:pPr lvl="1"/>
            <a:r>
              <a:rPr lang="de-DE" sz="2000" dirty="0" smtClean="0"/>
              <a:t>Nur in USA?</a:t>
            </a:r>
            <a:r>
              <a:rPr lang="de-DE" sz="2000" i="1" dirty="0" smtClean="0"/>
              <a:t>	</a:t>
            </a:r>
          </a:p>
        </p:txBody>
      </p:sp>
      <p:sp>
        <p:nvSpPr>
          <p:cNvPr id="4" name="Down Arrow 3"/>
          <p:cNvSpPr/>
          <p:nvPr/>
        </p:nvSpPr>
        <p:spPr bwMode="auto">
          <a:xfrm>
            <a:off x="6400800" y="1295400"/>
            <a:ext cx="1219200" cy="3505200"/>
          </a:xfrm>
          <a:prstGeom prst="down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CC66FF"/>
              </a:gs>
              <a:gs pos="32000">
                <a:srgbClr val="FFFF00"/>
              </a:gs>
              <a:gs pos="69000">
                <a:schemeClr val="accent1">
                  <a:lumMod val="75000"/>
                </a:schemeClr>
              </a:gs>
            </a:gsLst>
            <a:lin ang="564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Explosion 1 4"/>
          <p:cNvSpPr/>
          <p:nvPr/>
        </p:nvSpPr>
        <p:spPr bwMode="auto">
          <a:xfrm>
            <a:off x="6096000" y="2438400"/>
            <a:ext cx="1828800" cy="762000"/>
          </a:xfrm>
          <a:prstGeom prst="irregularSeal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Vorlesung</a:t>
            </a: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4635" y="473458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a typeface="ＭＳ Ｐゴシック" charset="-128"/>
                <a:cs typeface="ＭＳ Ｐゴシック" charset="-128"/>
              </a:rPr>
              <a:t>Wiederverwendung</a:t>
            </a:r>
            <a:endParaRPr lang="de-DE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5720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dirty="0" smtClean="0">
                <a:ea typeface="ＭＳ Ｐゴシック" charset="-128"/>
                <a:cs typeface="ＭＳ Ｐゴシック" charset="-128"/>
              </a:rPr>
              <a:t>Das Erstellen von online Materialien ist viel Arbeit</a:t>
            </a:r>
          </a:p>
          <a:p>
            <a:pPr>
              <a:lnSpc>
                <a:spcPct val="90000"/>
              </a:lnSpc>
            </a:pPr>
            <a:r>
              <a:rPr lang="de-DE" dirty="0" smtClean="0">
                <a:ea typeface="ＭＳ Ｐゴシック" charset="-128"/>
                <a:cs typeface="ＭＳ Ｐゴシック" charset="-128"/>
              </a:rPr>
              <a:t>Zuviel Arbeit für einen einzigen Kurs</a:t>
            </a:r>
          </a:p>
          <a:p>
            <a:pPr>
              <a:lnSpc>
                <a:spcPct val="90000"/>
              </a:lnSpc>
            </a:pPr>
            <a:r>
              <a:rPr lang="de-DE" dirty="0" smtClean="0">
                <a:ea typeface="ＭＳ Ｐゴシック" charset="-128"/>
                <a:cs typeface="ＭＳ Ｐゴシック" charset="-128"/>
              </a:rPr>
              <a:t>Viele Materialien sind leicht zwischen Kursen und Institutionen austauschbar</a:t>
            </a:r>
            <a:endParaRPr lang="de-DE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24000"/>
            <a:ext cx="38004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loud 17"/>
          <p:cNvSpPr/>
          <p:nvPr/>
        </p:nvSpPr>
        <p:spPr bwMode="auto">
          <a:xfrm>
            <a:off x="1524000" y="1676400"/>
            <a:ext cx="6248400" cy="48768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a typeface="ＭＳ Ｐゴシック" charset="-128"/>
                <a:cs typeface="ＭＳ Ｐゴシック" charset="-128"/>
              </a:rPr>
              <a:t>LON-CAPA Architektur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8763" y="1752600"/>
            <a:ext cx="2840037" cy="2133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3763" y="3124200"/>
            <a:ext cx="2840037" cy="2133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3581400"/>
            <a:ext cx="2840038" cy="2133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63" y="1752600"/>
            <a:ext cx="1308100" cy="1308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363" y="1905000"/>
            <a:ext cx="1308100" cy="1308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113" y="3886200"/>
            <a:ext cx="1308100" cy="1308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2971800"/>
            <a:ext cx="1308100" cy="1308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900" y="3352800"/>
            <a:ext cx="1308100" cy="1308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1516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6858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7163" y="2900363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1371600"/>
            <a:ext cx="1290638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00600"/>
            <a:ext cx="18224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0" name="TextBox 16"/>
          <p:cNvSpPr txBox="1">
            <a:spLocks noChangeArrowheads="1"/>
          </p:cNvSpPr>
          <p:nvPr/>
        </p:nvSpPr>
        <p:spPr bwMode="auto">
          <a:xfrm>
            <a:off x="388938" y="5172075"/>
            <a:ext cx="1057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WWW</a:t>
            </a:r>
          </a:p>
        </p:txBody>
      </p:sp>
      <p:sp>
        <p:nvSpPr>
          <p:cNvPr id="21521" name="TextBox 18"/>
          <p:cNvSpPr txBox="1">
            <a:spLocks noChangeArrowheads="1"/>
          </p:cNvSpPr>
          <p:nvPr/>
        </p:nvSpPr>
        <p:spPr bwMode="auto">
          <a:xfrm rot="1831445">
            <a:off x="2509838" y="3222625"/>
            <a:ext cx="160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Campus A</a:t>
            </a:r>
          </a:p>
        </p:txBody>
      </p:sp>
      <p:sp>
        <p:nvSpPr>
          <p:cNvPr id="21522" name="TextBox 19"/>
          <p:cNvSpPr txBox="1">
            <a:spLocks noChangeArrowheads="1"/>
          </p:cNvSpPr>
          <p:nvPr/>
        </p:nvSpPr>
        <p:spPr bwMode="auto">
          <a:xfrm rot="1831445">
            <a:off x="4502150" y="4643438"/>
            <a:ext cx="160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Campus B</a:t>
            </a:r>
          </a:p>
        </p:txBody>
      </p:sp>
      <p:sp>
        <p:nvSpPr>
          <p:cNvPr id="21523" name="TextBox 20"/>
          <p:cNvSpPr txBox="1">
            <a:spLocks noChangeArrowheads="1"/>
          </p:cNvSpPr>
          <p:nvPr/>
        </p:nvSpPr>
        <p:spPr bwMode="auto">
          <a:xfrm rot="1831445">
            <a:off x="1527175" y="5097463"/>
            <a:ext cx="1638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Campus C</a:t>
            </a:r>
          </a:p>
        </p:txBody>
      </p:sp>
      <p:sp>
        <p:nvSpPr>
          <p:cNvPr id="22" name="Left-Right-Up Arrow 21"/>
          <p:cNvSpPr/>
          <p:nvPr/>
        </p:nvSpPr>
        <p:spPr bwMode="auto">
          <a:xfrm rot="20469067">
            <a:off x="3100388" y="2659063"/>
            <a:ext cx="2819400" cy="1919287"/>
          </a:xfrm>
          <a:prstGeom prst="leftRightUpArrow">
            <a:avLst/>
          </a:prstGeom>
          <a:solidFill>
            <a:srgbClr val="FF66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/>
              <a:t>Interserver</a:t>
            </a:r>
          </a:p>
        </p:txBody>
      </p:sp>
      <p:sp>
        <p:nvSpPr>
          <p:cNvPr id="23" name="Left-Right Arrow 22"/>
          <p:cNvSpPr/>
          <p:nvPr/>
        </p:nvSpPr>
        <p:spPr bwMode="auto">
          <a:xfrm rot="907672">
            <a:off x="1463675" y="2005013"/>
            <a:ext cx="1981200" cy="381000"/>
          </a:xfrm>
          <a:prstGeom prst="leftRightArrow">
            <a:avLst/>
          </a:prstGeom>
          <a:solidFill>
            <a:srgbClr val="FFFF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eft-Right Arrow 23"/>
          <p:cNvSpPr/>
          <p:nvPr/>
        </p:nvSpPr>
        <p:spPr bwMode="auto">
          <a:xfrm rot="20878315">
            <a:off x="4195763" y="1749425"/>
            <a:ext cx="3190875" cy="381000"/>
          </a:xfrm>
          <a:prstGeom prst="leftRightArrow">
            <a:avLst/>
          </a:prstGeom>
          <a:solidFill>
            <a:srgbClr val="FFFF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dirty="0"/>
              <a:t>Web</a:t>
            </a:r>
          </a:p>
        </p:txBody>
      </p:sp>
      <p:sp>
        <p:nvSpPr>
          <p:cNvPr id="25" name="Left-Right Arrow 24"/>
          <p:cNvSpPr/>
          <p:nvPr/>
        </p:nvSpPr>
        <p:spPr bwMode="auto">
          <a:xfrm rot="19855670">
            <a:off x="922338" y="5241925"/>
            <a:ext cx="2543175" cy="381000"/>
          </a:xfrm>
          <a:prstGeom prst="leftRightArrow">
            <a:avLst/>
          </a:prstGeom>
          <a:solidFill>
            <a:srgbClr val="FFFF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eft-Right Arrow 25"/>
          <p:cNvSpPr/>
          <p:nvPr/>
        </p:nvSpPr>
        <p:spPr bwMode="auto">
          <a:xfrm>
            <a:off x="6019800" y="3124200"/>
            <a:ext cx="1981200" cy="381000"/>
          </a:xfrm>
          <a:prstGeom prst="leftRightArrow">
            <a:avLst/>
          </a:prstGeom>
          <a:solidFill>
            <a:srgbClr val="FFFF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9" name="TextBox 26"/>
          <p:cNvSpPr txBox="1">
            <a:spLocks noChangeArrowheads="1"/>
          </p:cNvSpPr>
          <p:nvPr/>
        </p:nvSpPr>
        <p:spPr bwMode="auto">
          <a:xfrm>
            <a:off x="8247" y="6387791"/>
            <a:ext cx="19470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dirty="0" smtClean="0"/>
              <a:t>Studierender</a:t>
            </a:r>
            <a:endParaRPr lang="de-DE" dirty="0"/>
          </a:p>
        </p:txBody>
      </p:sp>
      <p:sp>
        <p:nvSpPr>
          <p:cNvPr id="21530" name="TextBox 27"/>
          <p:cNvSpPr txBox="1">
            <a:spLocks noChangeArrowheads="1"/>
          </p:cNvSpPr>
          <p:nvPr/>
        </p:nvSpPr>
        <p:spPr bwMode="auto">
          <a:xfrm>
            <a:off x="152400" y="2590800"/>
            <a:ext cx="15878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mtClean="0"/>
              <a:t>Lehrender</a:t>
            </a:r>
            <a:endParaRPr lang="de-DE"/>
          </a:p>
        </p:txBody>
      </p:sp>
      <p:sp>
        <p:nvSpPr>
          <p:cNvPr id="21531" name="TextBox 28"/>
          <p:cNvSpPr txBox="1">
            <a:spLocks noChangeArrowheads="1"/>
          </p:cNvSpPr>
          <p:nvPr/>
        </p:nvSpPr>
        <p:spPr bwMode="auto">
          <a:xfrm>
            <a:off x="685800" y="1676400"/>
            <a:ext cx="76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WWW</a:t>
            </a:r>
          </a:p>
        </p:txBody>
      </p:sp>
      <p:sp>
        <p:nvSpPr>
          <p:cNvPr id="21532" name="TextBox 29"/>
          <p:cNvSpPr txBox="1">
            <a:spLocks noChangeArrowheads="1"/>
          </p:cNvSpPr>
          <p:nvPr/>
        </p:nvSpPr>
        <p:spPr bwMode="auto">
          <a:xfrm>
            <a:off x="3200400" y="5581650"/>
            <a:ext cx="58674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Netzwerk von Servern,</a:t>
            </a:r>
            <a:br>
              <a:rPr lang="de-DE" dirty="0" smtClean="0"/>
            </a:br>
            <a:r>
              <a:rPr lang="de-DE" dirty="0" smtClean="0"/>
              <a:t>das Schulen und Universitäten verbindet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/>
          </p:cNvSpPr>
          <p:nvPr/>
        </p:nvSpPr>
        <p:spPr bwMode="auto">
          <a:xfrm>
            <a:off x="53975" y="965200"/>
            <a:ext cx="4500563" cy="3695700"/>
          </a:xfrm>
          <a:prstGeom prst="rect">
            <a:avLst/>
          </a:prstGeom>
          <a:solidFill>
            <a:srgbClr val="CCFFCC">
              <a:alpha val="89803"/>
            </a:srgbClr>
          </a:solidFill>
          <a:ln w="25400">
            <a:solidFill>
              <a:srgbClr val="FFFFFF">
                <a:alpha val="89803"/>
              </a:srgbClr>
            </a:solidFill>
            <a:miter lim="800000"/>
            <a:headEnd/>
            <a:tailEnd/>
          </a:ln>
        </p:spPr>
        <p:txBody>
          <a:bodyPr wrap="none" lIns="64291" tIns="32146" rIns="64291" bIns="32146" anchor="ctr">
            <a:prstTxWarp prst="textNoShape">
              <a:avLst/>
            </a:prstTxWarp>
          </a:bodyPr>
          <a:lstStyle/>
          <a:p>
            <a:pPr algn="r" defTabSz="642938" eaLnBrk="1" hangingPunct="1"/>
            <a:r>
              <a:rPr lang="en-US" sz="3000">
                <a:latin typeface="Lucida Handwriting" charset="0"/>
              </a:rPr>
              <a:t>  </a:t>
            </a:r>
            <a:r>
              <a:rPr lang="en-US" sz="3000"/>
              <a:t>Campus A</a:t>
            </a:r>
          </a:p>
        </p:txBody>
      </p:sp>
      <p:sp>
        <p:nvSpPr>
          <p:cNvPr id="24579" name="Rectangle 3"/>
          <p:cNvSpPr>
            <a:spLocks/>
          </p:cNvSpPr>
          <p:nvPr/>
        </p:nvSpPr>
        <p:spPr bwMode="auto">
          <a:xfrm>
            <a:off x="4608513" y="965200"/>
            <a:ext cx="4500562" cy="3695700"/>
          </a:xfrm>
          <a:prstGeom prst="rect">
            <a:avLst/>
          </a:prstGeom>
          <a:solidFill>
            <a:srgbClr val="FFCC99">
              <a:alpha val="89803"/>
            </a:srgbClr>
          </a:solidFill>
          <a:ln w="25400">
            <a:solidFill>
              <a:srgbClr val="FFFFFF">
                <a:alpha val="89803"/>
              </a:srgbClr>
            </a:solidFill>
            <a:miter lim="800000"/>
            <a:headEnd/>
            <a:tailEnd/>
          </a:ln>
        </p:spPr>
        <p:txBody>
          <a:bodyPr wrap="none" lIns="64291" tIns="32146" rIns="64291" bIns="32146" anchor="ctr">
            <a:prstTxWarp prst="textNoShape">
              <a:avLst/>
            </a:prstTxWarp>
          </a:bodyPr>
          <a:lstStyle/>
          <a:p>
            <a:pPr algn="r" defTabSz="642938" eaLnBrk="1" hangingPunct="1"/>
            <a:r>
              <a:rPr lang="en-US" sz="3000">
                <a:latin typeface="Lucida Handwriting" charset="0"/>
              </a:rPr>
              <a:t>  </a:t>
            </a:r>
            <a:r>
              <a:rPr lang="en-US" sz="3000"/>
              <a:t>Campus B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de-DE" dirty="0" smtClean="0">
                <a:ea typeface="ＭＳ Ｐゴシック" charset="-128"/>
                <a:cs typeface="ＭＳ Ｐゴシック" charset="-128"/>
              </a:rPr>
              <a:t>LON-CAPA Architektur</a:t>
            </a:r>
            <a:endParaRPr lang="de-DE" dirty="0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4581" name="Group 5"/>
          <p:cNvGrpSpPr>
            <a:grpSpLocks/>
          </p:cNvGrpSpPr>
          <p:nvPr/>
        </p:nvGrpSpPr>
        <p:grpSpPr bwMode="auto">
          <a:xfrm>
            <a:off x="160338" y="965200"/>
            <a:ext cx="8786812" cy="5518150"/>
            <a:chOff x="144" y="864"/>
            <a:chExt cx="7872" cy="4944"/>
          </a:xfrm>
        </p:grpSpPr>
        <p:sp>
          <p:nvSpPr>
            <p:cNvPr id="8198" name="Rectangle 6"/>
            <p:cNvSpPr>
              <a:spLocks/>
            </p:cNvSpPr>
            <p:nvPr/>
          </p:nvSpPr>
          <p:spPr bwMode="auto">
            <a:xfrm>
              <a:off x="144" y="4512"/>
              <a:ext cx="7872" cy="1296"/>
            </a:xfrm>
            <a:prstGeom prst="rect">
              <a:avLst/>
            </a:prstGeom>
            <a:solidFill>
              <a:srgbClr val="99CC00">
                <a:alpha val="89999"/>
              </a:srgbClr>
            </a:soli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/>
              <a:endParaRPr lang="de-DE" sz="3000">
                <a:solidFill>
                  <a:srgbClr val="FFFFFF"/>
                </a:solidFill>
                <a:latin typeface="Chalkboard" charset="0"/>
              </a:endParaRPr>
            </a:p>
          </p:txBody>
        </p:sp>
        <p:sp>
          <p:nvSpPr>
            <p:cNvPr id="24583" name="Text Box 7"/>
            <p:cNvSpPr txBox="1">
              <a:spLocks/>
            </p:cNvSpPr>
            <p:nvPr/>
          </p:nvSpPr>
          <p:spPr bwMode="auto">
            <a:xfrm>
              <a:off x="478" y="4656"/>
              <a:ext cx="7168" cy="98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/>
              <a:r>
                <a:rPr lang="de-DE" sz="3400" dirty="0" smtClean="0"/>
                <a:t>Gemeinsames Digital Library System</a:t>
              </a:r>
              <a:endParaRPr lang="de-DE" sz="3400" dirty="0"/>
            </a:p>
          </p:txBody>
        </p:sp>
        <p:sp>
          <p:nvSpPr>
            <p:cNvPr id="8200" name="Rectangle 8"/>
            <p:cNvSpPr>
              <a:spLocks/>
            </p:cNvSpPr>
            <p:nvPr/>
          </p:nvSpPr>
          <p:spPr bwMode="auto">
            <a:xfrm>
              <a:off x="192" y="2736"/>
              <a:ext cx="3648" cy="1249"/>
            </a:xfrm>
            <a:prstGeom prst="rect">
              <a:avLst/>
            </a:prstGeom>
            <a:blipFill dpi="0" rotWithShape="0">
              <a:blip r:embed="rId3">
                <a:alphaModFix amt="90000"/>
              </a:blip>
              <a:srcRect/>
              <a:tile tx="0" ty="0" sx="100000" sy="100000" flip="none" algn="tl"/>
            </a:blip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/>
              <a:r>
                <a:rPr lang="de-DE" sz="3000" dirty="0" err="1" smtClean="0"/>
                <a:t>Mixing/Sequencing</a:t>
              </a:r>
              <a:endParaRPr lang="de-DE" sz="3000" dirty="0" smtClean="0"/>
            </a:p>
          </p:txBody>
        </p:sp>
        <p:sp>
          <p:nvSpPr>
            <p:cNvPr id="8201" name="Rectangle 9"/>
            <p:cNvSpPr>
              <a:spLocks/>
            </p:cNvSpPr>
            <p:nvPr/>
          </p:nvSpPr>
          <p:spPr bwMode="auto">
            <a:xfrm>
              <a:off x="192" y="1632"/>
              <a:ext cx="3648" cy="576"/>
            </a:xfrm>
            <a:prstGeom prst="rect">
              <a:avLst/>
            </a:prstGeom>
            <a:solidFill>
              <a:srgbClr val="FFFF00">
                <a:alpha val="89999"/>
              </a:srgbClr>
            </a:soli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/>
              <a:r>
                <a:rPr lang="de-DE" sz="3000" dirty="0" smtClean="0"/>
                <a:t>Kursverwaltung</a:t>
              </a:r>
              <a:endParaRPr lang="en-US" sz="3000" dirty="0"/>
            </a:p>
          </p:txBody>
        </p:sp>
        <p:sp>
          <p:nvSpPr>
            <p:cNvPr id="8202" name="AutoShape 10"/>
            <p:cNvSpPr>
              <a:spLocks/>
            </p:cNvSpPr>
            <p:nvPr/>
          </p:nvSpPr>
          <p:spPr bwMode="auto">
            <a:xfrm>
              <a:off x="1152" y="3936"/>
              <a:ext cx="528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3" name="AutoShape 11"/>
            <p:cNvSpPr>
              <a:spLocks/>
            </p:cNvSpPr>
            <p:nvPr/>
          </p:nvSpPr>
          <p:spPr bwMode="auto">
            <a:xfrm>
              <a:off x="1680" y="2160"/>
              <a:ext cx="528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accent1"/>
                </a:gs>
                <a:gs pos="100000">
                  <a:srgbClr val="FFFF00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4" name="AutoShape 12"/>
            <p:cNvSpPr>
              <a:spLocks/>
            </p:cNvSpPr>
            <p:nvPr/>
          </p:nvSpPr>
          <p:spPr bwMode="auto">
            <a:xfrm flipV="1">
              <a:off x="2400" y="3936"/>
              <a:ext cx="529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4589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2" y="912"/>
              <a:ext cx="367" cy="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0" name="Picture 1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84" y="1056"/>
              <a:ext cx="379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1" name="Picture 1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96" y="864"/>
              <a:ext cx="329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2" name="Picture 1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632" y="960"/>
              <a:ext cx="365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3" name="Picture 1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064" y="960"/>
              <a:ext cx="256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4" name="Picture 1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386" y="912"/>
              <a:ext cx="441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1" name="Rectangle 19"/>
            <p:cNvSpPr>
              <a:spLocks/>
            </p:cNvSpPr>
            <p:nvPr/>
          </p:nvSpPr>
          <p:spPr bwMode="auto">
            <a:xfrm>
              <a:off x="4368" y="2736"/>
              <a:ext cx="3648" cy="1249"/>
            </a:xfrm>
            <a:prstGeom prst="rect">
              <a:avLst/>
            </a:prstGeom>
            <a:blipFill dpi="0" rotWithShape="0">
              <a:blip r:embed="rId3">
                <a:alphaModFix amt="90000"/>
              </a:blip>
              <a:srcRect/>
              <a:tile tx="0" ty="0" sx="100000" sy="100000" flip="none" algn="tl"/>
            </a:blip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/>
              <a:r>
                <a:rPr lang="de-DE" sz="3000" dirty="0" err="1" smtClean="0"/>
                <a:t>Mixing/Sequencing</a:t>
              </a:r>
              <a:endParaRPr lang="de-DE" sz="3000" dirty="0"/>
            </a:p>
          </p:txBody>
        </p:sp>
        <p:sp>
          <p:nvSpPr>
            <p:cNvPr id="8212" name="Rectangle 20"/>
            <p:cNvSpPr>
              <a:spLocks/>
            </p:cNvSpPr>
            <p:nvPr/>
          </p:nvSpPr>
          <p:spPr bwMode="auto">
            <a:xfrm>
              <a:off x="4368" y="1632"/>
              <a:ext cx="3648" cy="576"/>
            </a:xfrm>
            <a:prstGeom prst="rect">
              <a:avLst/>
            </a:prstGeom>
            <a:solidFill>
              <a:srgbClr val="FFFF00">
                <a:alpha val="89999"/>
              </a:srgbClr>
            </a:soli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/>
              <a:r>
                <a:rPr lang="de-DE" sz="3000" dirty="0" smtClean="0"/>
                <a:t>Kursverwaltung</a:t>
              </a:r>
              <a:endParaRPr lang="en-US" sz="3000" dirty="0"/>
            </a:p>
          </p:txBody>
        </p:sp>
        <p:sp>
          <p:nvSpPr>
            <p:cNvPr id="8213" name="AutoShape 21"/>
            <p:cNvSpPr>
              <a:spLocks/>
            </p:cNvSpPr>
            <p:nvPr/>
          </p:nvSpPr>
          <p:spPr bwMode="auto">
            <a:xfrm>
              <a:off x="5328" y="3936"/>
              <a:ext cx="528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4" name="AutoShape 22"/>
            <p:cNvSpPr>
              <a:spLocks/>
            </p:cNvSpPr>
            <p:nvPr/>
          </p:nvSpPr>
          <p:spPr bwMode="auto">
            <a:xfrm>
              <a:off x="5856" y="2160"/>
              <a:ext cx="529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accent1"/>
                </a:gs>
                <a:gs pos="100000">
                  <a:srgbClr val="FFFF00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5" name="AutoShape 23"/>
            <p:cNvSpPr>
              <a:spLocks/>
            </p:cNvSpPr>
            <p:nvPr/>
          </p:nvSpPr>
          <p:spPr bwMode="auto">
            <a:xfrm flipV="1">
              <a:off x="6577" y="3936"/>
              <a:ext cx="528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4600" name="Picture 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6000" y="1008"/>
              <a:ext cx="233" cy="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1" name="Picture 2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472" y="864"/>
              <a:ext cx="329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2" name="Picture 2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25" y="912"/>
              <a:ext cx="480" cy="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3" name="Picture 2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288" y="864"/>
              <a:ext cx="834" cy="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4" name="Picture 28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560" y="864"/>
              <a:ext cx="247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5" name="Picture 29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056" y="912"/>
              <a:ext cx="757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>
                <a:ea typeface="ＭＳ Ｐゴシック" charset="-128"/>
                <a:cs typeface="ＭＳ Ｐゴシック" charset="-128"/>
              </a:rPr>
              <a:t>Die LON-CAPA Gemeinschaft</a:t>
            </a:r>
            <a:endParaRPr lang="de-DE"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228600" y="914400"/>
          <a:ext cx="8575040" cy="58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52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010400" y="2362200"/>
            <a:ext cx="1981200" cy="1371600"/>
          </a:xfrm>
          <a:prstGeom prst="wedgeRectCallout">
            <a:avLst>
              <a:gd name="adj1" fmla="val 16493"/>
              <a:gd name="adj2" fmla="val -10114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eaLnBrk="1" hangingPunct="1">
              <a:buFont typeface="Arial" charset="0"/>
              <a:buNone/>
            </a:pPr>
            <a:r>
              <a:rPr 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Shared content repository with</a:t>
            </a:r>
            <a:r>
              <a:rPr 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 almost 450,000 </a:t>
            </a:r>
            <a:r>
              <a:rPr 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resources</a:t>
            </a: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6934200" y="4724400"/>
            <a:ext cx="2133600" cy="1066800"/>
          </a:xfrm>
          <a:prstGeom prst="wedgeRectCallout">
            <a:avLst>
              <a:gd name="adj1" fmla="val 15695"/>
              <a:gd name="adj2" fmla="val -110451"/>
            </a:avLst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indent="-342900" eaLnBrk="1" hangingPunct="1">
              <a:spcBef>
                <a:spcPct val="20000"/>
              </a:spcBef>
              <a:buClr>
                <a:schemeClr val="folHlink"/>
              </a:buClr>
              <a:buSzPct val="120000"/>
              <a:buFont typeface="Arial" charset="0"/>
              <a:buNone/>
            </a:pPr>
            <a:r>
              <a:rPr 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Almost</a:t>
            </a:r>
            <a:r>
              <a:rPr 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 200,000 </a:t>
            </a:r>
            <a:r>
              <a:rPr 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online homework problems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>
                <a:ea typeface="ＭＳ Ｐゴシック" charset="-128"/>
                <a:cs typeface="ＭＳ Ｐゴシック" charset="-128"/>
              </a:rPr>
              <a:t>Die LON-CAPA Gemeinschaft</a:t>
            </a:r>
            <a:endParaRPr lang="de-DE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71600"/>
            <a:ext cx="7086600" cy="5312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LON-CAPA Einschreibungen</a:t>
            </a:r>
            <a:endParaRPr lang="de-DE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09600" y="1143000"/>
          <a:ext cx="8153400" cy="554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742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 Arbeit: Empfehlungssystem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9533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2000"/>
          </a:blip>
          <a:stretch>
            <a:fillRect/>
          </a:stretch>
        </p:blipFill>
        <p:spPr>
          <a:xfrm>
            <a:off x="0" y="1066800"/>
            <a:ext cx="9144000" cy="5742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 Arbeit: Empfehlungssystem</a:t>
            </a:r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" y="2362200"/>
            <a:ext cx="9049082" cy="300959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19533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 Richtung: Offene Kurse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MIT Physikkurs, offen für alle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52600"/>
            <a:ext cx="6484088" cy="495164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 Richtung: Offene Kurse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/>
              <a:t>Online Materialien, Hausübungen und Quize</a:t>
            </a:r>
            <a:endParaRPr lang="de-DE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66" y="1828800"/>
            <a:ext cx="8728434" cy="29718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>
              <a:buNone/>
            </a:pPr>
            <a:endParaRPr lang="de-DE" sz="2000" dirty="0" smtClean="0"/>
          </a:p>
          <a:p>
            <a:r>
              <a:rPr lang="de-DE" dirty="0" smtClean="0"/>
              <a:t>Studierende kommen vorbereitet</a:t>
            </a:r>
          </a:p>
          <a:p>
            <a:r>
              <a:rPr lang="de-DE" dirty="0" err="1" smtClean="0"/>
              <a:t>Just-In-Time</a:t>
            </a:r>
            <a:r>
              <a:rPr lang="de-DE" dirty="0" smtClean="0"/>
              <a:t> </a:t>
            </a:r>
            <a:r>
              <a:rPr lang="de-DE" dirty="0" err="1" smtClean="0"/>
              <a:t>Teaching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smtClean="0"/>
              <a:t>Vorlesungsvorbereitung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sz="4000" dirty="0" smtClean="0"/>
              <a:t>Nur in den USA?</a:t>
            </a:r>
            <a:endParaRPr lang="de-DE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810000"/>
            <a:ext cx="3759200" cy="28194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Nur in den USA?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305800" cy="1600200"/>
          </a:xfrm>
        </p:spPr>
        <p:txBody>
          <a:bodyPr/>
          <a:lstStyle/>
          <a:p>
            <a:r>
              <a:rPr lang="de-DE" dirty="0" smtClean="0"/>
              <a:t>Im Moment hauptsächlich in Nordamerika</a:t>
            </a:r>
          </a:p>
          <a:p>
            <a:r>
              <a:rPr lang="de-DE" dirty="0" smtClean="0"/>
              <a:t>Einige Installationen in Deutschland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957" y="1219200"/>
            <a:ext cx="6516754" cy="3310549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Deutschland?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029200" cy="4876800"/>
          </a:xfrm>
        </p:spPr>
        <p:txBody>
          <a:bodyPr/>
          <a:lstStyle/>
          <a:p>
            <a:r>
              <a:rPr lang="de-DE" dirty="0" smtClean="0"/>
              <a:t>Einwände in Deutschland</a:t>
            </a:r>
          </a:p>
          <a:p>
            <a:pPr lvl="1"/>
            <a:r>
              <a:rPr lang="de-DE" dirty="0" smtClean="0"/>
              <a:t>Verschulung der Lehre</a:t>
            </a:r>
          </a:p>
          <a:p>
            <a:pPr lvl="1"/>
            <a:r>
              <a:rPr lang="de-DE" dirty="0" smtClean="0"/>
              <a:t>„Deutsche Professoren teilen lieber ihre Zahnbürste als ihre Vorlesungsskripte“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6512" y="1447800"/>
            <a:ext cx="3417888" cy="513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Universität</a:t>
            </a:r>
            <a:r>
              <a:rPr lang="en-US" dirty="0" smtClean="0"/>
              <a:t> Frankfurt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/>
              <a:t>Universität Frankfurt</a:t>
            </a:r>
          </a:p>
          <a:p>
            <a:r>
              <a:rPr lang="de-DE" sz="2800" dirty="0" smtClean="0"/>
              <a:t>Physik für Pharmazeuten, Biologen, Physiker</a:t>
            </a:r>
          </a:p>
          <a:p>
            <a:r>
              <a:rPr lang="de-DE" sz="2800" dirty="0" smtClean="0"/>
              <a:t>Online Text und Hausübungen</a:t>
            </a:r>
            <a:endParaRPr lang="de-DE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940005"/>
            <a:ext cx="6000750" cy="3810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711" y="2746929"/>
            <a:ext cx="5684867" cy="334907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/>
              <a:t>Niedersächsische Hochschulen</a:t>
            </a:r>
            <a:endParaRPr lang="de-D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Ostfalia</a:t>
            </a:r>
            <a:endParaRPr lang="en-US" sz="2800" dirty="0" smtClean="0"/>
          </a:p>
          <a:p>
            <a:r>
              <a:rPr lang="en-US" sz="2800" dirty="0" smtClean="0"/>
              <a:t>Hannover</a:t>
            </a:r>
          </a:p>
          <a:p>
            <a:r>
              <a:rPr lang="en-US" sz="2800" dirty="0" err="1" smtClean="0"/>
              <a:t>Lübeck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316" y="1177698"/>
            <a:ext cx="6553484" cy="392770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505200"/>
            <a:ext cx="5813323" cy="3276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Medizinische</a:t>
            </a:r>
            <a:r>
              <a:rPr lang="en-US" dirty="0" smtClean="0"/>
              <a:t> </a:t>
            </a:r>
            <a:r>
              <a:rPr lang="en-US" dirty="0" err="1" smtClean="0"/>
              <a:t>Hochschule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Medizinische</a:t>
            </a:r>
            <a:r>
              <a:rPr lang="en-US" dirty="0" smtClean="0"/>
              <a:t> </a:t>
            </a:r>
            <a:r>
              <a:rPr lang="en-US" dirty="0" err="1" smtClean="0"/>
              <a:t>Hochschule</a:t>
            </a:r>
            <a:r>
              <a:rPr lang="en-US" dirty="0" smtClean="0"/>
              <a:t> Hannover</a:t>
            </a:r>
          </a:p>
          <a:p>
            <a:pPr lvl="1"/>
            <a:r>
              <a:rPr lang="en-US" dirty="0" err="1" smtClean="0"/>
              <a:t>Übungsaufgaben</a:t>
            </a:r>
            <a:r>
              <a:rPr lang="en-US" dirty="0"/>
              <a:t>,</a:t>
            </a:r>
            <a:r>
              <a:rPr lang="en-US" dirty="0" smtClean="0"/>
              <a:t> “</a:t>
            </a:r>
            <a:r>
              <a:rPr lang="en-US" dirty="0" err="1" smtClean="0"/>
              <a:t>Physik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Mediziner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743200"/>
            <a:ext cx="660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855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Karlsruhe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Karlsruhe </a:t>
            </a:r>
            <a:r>
              <a:rPr lang="en-US" dirty="0" err="1" smtClean="0"/>
              <a:t>Institut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Technologie</a:t>
            </a:r>
            <a:endParaRPr lang="en-US" dirty="0" smtClean="0"/>
          </a:p>
          <a:p>
            <a:pPr lvl="1"/>
            <a:r>
              <a:rPr lang="en-US" dirty="0" err="1" smtClean="0"/>
              <a:t>wird</a:t>
            </a:r>
            <a:r>
              <a:rPr lang="en-US" dirty="0" smtClean="0"/>
              <a:t> </a:t>
            </a:r>
            <a:r>
              <a:rPr lang="en-US" dirty="0" err="1" smtClean="0"/>
              <a:t>gerade</a:t>
            </a:r>
            <a:r>
              <a:rPr lang="en-US" dirty="0" smtClean="0"/>
              <a:t> </a:t>
            </a:r>
            <a:r>
              <a:rPr lang="en-US" dirty="0" err="1" smtClean="0"/>
              <a:t>eingerichtet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90800"/>
            <a:ext cx="8733047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Vergleichsstudien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Effizienz in Deutschland?</a:t>
            </a:r>
            <a:endParaRPr lang="de-DE" dirty="0"/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2428868"/>
            <a:ext cx="8153400" cy="27717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</p:pic>
      <p:sp>
        <p:nvSpPr>
          <p:cNvPr id="5" name="Textfeld 6"/>
          <p:cNvSpPr txBox="1"/>
          <p:nvPr>
            <p:custDataLst>
              <p:tags r:id="rId2"/>
            </p:custDataLst>
          </p:nvPr>
        </p:nvSpPr>
        <p:spPr>
          <a:xfrm>
            <a:off x="3886200" y="2500291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MSU</a:t>
            </a:r>
            <a:endParaRPr lang="de-DE" dirty="0"/>
          </a:p>
        </p:txBody>
      </p:sp>
      <p:sp>
        <p:nvSpPr>
          <p:cNvPr id="6" name="Textfeld 8"/>
          <p:cNvSpPr txBox="1"/>
          <p:nvPr>
            <p:custDataLst>
              <p:tags r:id="rId3"/>
            </p:custDataLst>
          </p:nvPr>
        </p:nvSpPr>
        <p:spPr>
          <a:xfrm>
            <a:off x="7543800" y="2500291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Ostfalia</a:t>
            </a:r>
            <a:endParaRPr lang="de-DE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Vergleichsstudien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410200"/>
          </a:xfrm>
        </p:spPr>
        <p:txBody>
          <a:bodyPr/>
          <a:lstStyle/>
          <a:p>
            <a:r>
              <a:rPr lang="en-US" sz="1800" dirty="0" smtClean="0"/>
              <a:t>Gerd Kortemeyer and Peter </a:t>
            </a:r>
            <a:r>
              <a:rPr lang="en-US" sz="1800" dirty="0" err="1" smtClean="0"/>
              <a:t>Riegler</a:t>
            </a:r>
            <a:r>
              <a:rPr lang="en-US" sz="1800" dirty="0" smtClean="0"/>
              <a:t>, </a:t>
            </a:r>
            <a:r>
              <a:rPr lang="en-US" sz="1800" i="1" dirty="0" smtClean="0"/>
              <a:t>Large-Scale E-Assessments, </a:t>
            </a:r>
            <a:r>
              <a:rPr lang="en-US" sz="1800" i="1" dirty="0" err="1" smtClean="0"/>
              <a:t>Prüfungsvor</a:t>
            </a:r>
            <a:r>
              <a:rPr lang="en-US" sz="1800" i="1" dirty="0" smtClean="0"/>
              <a:t>- und -</a:t>
            </a:r>
            <a:r>
              <a:rPr lang="en-US" sz="1800" i="1" dirty="0" err="1" smtClean="0"/>
              <a:t>nachbereitung</a:t>
            </a:r>
            <a:r>
              <a:rPr lang="en-US" sz="1800" i="1" dirty="0" smtClean="0"/>
              <a:t>: </a:t>
            </a:r>
            <a:r>
              <a:rPr lang="en-US" sz="1800" i="1" dirty="0" err="1" smtClean="0"/>
              <a:t>Erfahrungen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aus</a:t>
            </a:r>
            <a:r>
              <a:rPr lang="en-US" sz="1800" i="1" dirty="0" smtClean="0"/>
              <a:t> den USA und </a:t>
            </a:r>
            <a:r>
              <a:rPr lang="en-US" sz="1800" i="1" dirty="0" err="1" smtClean="0"/>
              <a:t>aus</a:t>
            </a:r>
            <a:r>
              <a:rPr lang="en-US" sz="1800" i="1" dirty="0" smtClean="0"/>
              <a:t> Deutschland, </a:t>
            </a:r>
            <a:r>
              <a:rPr lang="en-US" sz="1800" i="1" dirty="0" err="1" smtClean="0"/>
              <a:t>Zeitschrift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für</a:t>
            </a:r>
            <a:r>
              <a:rPr lang="en-US" sz="1800" i="1" dirty="0" smtClean="0"/>
              <a:t> E-Learning, Volume 5, Issue 1, (2010)</a:t>
            </a:r>
          </a:p>
          <a:p>
            <a:r>
              <a:rPr lang="en-US" sz="1800" dirty="0" smtClean="0"/>
              <a:t>Peter </a:t>
            </a:r>
            <a:r>
              <a:rPr lang="en-US" sz="1800" dirty="0" err="1" smtClean="0"/>
              <a:t>Riegler</a:t>
            </a:r>
            <a:r>
              <a:rPr lang="en-US" sz="1800" dirty="0" smtClean="0"/>
              <a:t> and Gerd Kortemeyer, </a:t>
            </a:r>
            <a:r>
              <a:rPr lang="en-US" sz="1800" i="1" dirty="0" err="1" smtClean="0"/>
              <a:t>Praxisbericht</a:t>
            </a:r>
            <a:r>
              <a:rPr lang="en-US" sz="1800" i="1" dirty="0" smtClean="0"/>
              <a:t>: </a:t>
            </a:r>
            <a:r>
              <a:rPr lang="en-US" sz="1800" i="1" dirty="0" err="1" smtClean="0"/>
              <a:t>Mehrwert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freier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elektronischer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Übungsaufgaben</a:t>
            </a:r>
            <a:r>
              <a:rPr lang="en-US" sz="1800" i="1" dirty="0" smtClean="0"/>
              <a:t> in MINT-</a:t>
            </a:r>
            <a:r>
              <a:rPr lang="en-US" sz="1800" i="1" dirty="0" err="1" smtClean="0"/>
              <a:t>Fächern</a:t>
            </a:r>
            <a:r>
              <a:rPr lang="en-US" sz="1800" i="1" dirty="0" smtClean="0"/>
              <a:t>, </a:t>
            </a:r>
            <a:r>
              <a:rPr lang="en-US" sz="1800" i="1" dirty="0" err="1" smtClean="0"/>
              <a:t>Zeitschrift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für</a:t>
            </a:r>
            <a:r>
              <a:rPr lang="en-US" sz="1800" i="1" dirty="0" smtClean="0"/>
              <a:t> E-Learning, Volume 5, Issue 3, (2010)</a:t>
            </a:r>
          </a:p>
          <a:p>
            <a:r>
              <a:rPr lang="en-US" sz="1800" dirty="0" smtClean="0"/>
              <a:t>Peter </a:t>
            </a:r>
            <a:r>
              <a:rPr lang="en-US" sz="1800" dirty="0" err="1" smtClean="0"/>
              <a:t>Riegler</a:t>
            </a:r>
            <a:r>
              <a:rPr lang="en-US" sz="1800" dirty="0" smtClean="0"/>
              <a:t> and Gerd Kortemeyer, </a:t>
            </a:r>
            <a:r>
              <a:rPr lang="en-US" sz="1800" i="1" dirty="0" smtClean="0"/>
              <a:t>Gender Differences in Computer Aided Assessments, </a:t>
            </a:r>
            <a:r>
              <a:rPr lang="en-US" sz="1800" i="1" dirty="0" err="1" smtClean="0"/>
              <a:t>Wismarer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Frege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Reihe</a:t>
            </a:r>
            <a:r>
              <a:rPr lang="en-US" sz="1800" i="1" dirty="0" smtClean="0"/>
              <a:t> (Wismar </a:t>
            </a:r>
            <a:r>
              <a:rPr lang="en-US" sz="1800" i="1" dirty="0" err="1" smtClean="0"/>
              <a:t>Frege</a:t>
            </a:r>
            <a:r>
              <a:rPr lang="en-US" sz="1800" i="1" dirty="0" smtClean="0"/>
              <a:t> Series), Heft 03/2010, 23-28 (2010)</a:t>
            </a:r>
          </a:p>
          <a:p>
            <a:r>
              <a:rPr lang="en-US" sz="1800" dirty="0" smtClean="0"/>
              <a:t>Susanne </a:t>
            </a:r>
            <a:r>
              <a:rPr lang="en-US" sz="1800" dirty="0" err="1" smtClean="0"/>
              <a:t>Bellmer</a:t>
            </a:r>
            <a:r>
              <a:rPr lang="en-US" sz="1800" dirty="0" smtClean="0"/>
              <a:t>, Gerd Kortemeyer, and Peter </a:t>
            </a:r>
            <a:r>
              <a:rPr lang="en-US" sz="1800" dirty="0" err="1" smtClean="0"/>
              <a:t>Riegler</a:t>
            </a:r>
            <a:r>
              <a:rPr lang="en-US" sz="1800" dirty="0" smtClean="0"/>
              <a:t>, </a:t>
            </a:r>
            <a:r>
              <a:rPr lang="en-US" sz="1800" i="1" dirty="0" err="1" smtClean="0"/>
              <a:t>Computerbewertete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Übungen</a:t>
            </a:r>
            <a:r>
              <a:rPr lang="en-US" sz="1800" i="1" dirty="0" smtClean="0"/>
              <a:t> in </a:t>
            </a:r>
            <a:r>
              <a:rPr lang="en-US" sz="1800" i="1" dirty="0" err="1" smtClean="0"/>
              <a:t>mathematischen</a:t>
            </a:r>
            <a:r>
              <a:rPr lang="en-US" sz="1800" i="1" dirty="0" smtClean="0"/>
              <a:t>, </a:t>
            </a:r>
            <a:r>
              <a:rPr lang="en-US" sz="1800" i="1" dirty="0" err="1" smtClean="0"/>
              <a:t>technischen</a:t>
            </a:r>
            <a:r>
              <a:rPr lang="en-US" sz="1800" i="1" dirty="0" smtClean="0"/>
              <a:t> und </a:t>
            </a:r>
            <a:r>
              <a:rPr lang="en-US" sz="1800" i="1" dirty="0" err="1" smtClean="0"/>
              <a:t>naturwissenschaftlichen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Grundlagenfächern</a:t>
            </a:r>
            <a:r>
              <a:rPr lang="en-US" sz="1800" i="1" dirty="0" smtClean="0"/>
              <a:t>, in Auf </a:t>
            </a:r>
            <a:r>
              <a:rPr lang="en-US" sz="1800" i="1" dirty="0" err="1" smtClean="0"/>
              <a:t>dem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Weg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zu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exzellentem</a:t>
            </a:r>
            <a:r>
              <a:rPr lang="en-US" sz="1800" i="1" dirty="0" smtClean="0"/>
              <a:t> E-Learning - </a:t>
            </a:r>
            <a:r>
              <a:rPr lang="en-US" sz="1800" i="1" dirty="0" err="1" smtClean="0"/>
              <a:t>Kooperation</a:t>
            </a:r>
            <a:r>
              <a:rPr lang="en-US" sz="1800" i="1" dirty="0" smtClean="0"/>
              <a:t> und </a:t>
            </a:r>
            <a:r>
              <a:rPr lang="en-US" sz="1800" i="1" dirty="0" err="1" smtClean="0"/>
              <a:t>Vernetzung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der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Hochschullehre</a:t>
            </a:r>
            <a:r>
              <a:rPr lang="en-US" sz="1800" i="1" dirty="0" smtClean="0"/>
              <a:t> in Niedersachsen (Hans-</a:t>
            </a:r>
            <a:r>
              <a:rPr lang="en-US" sz="1800" i="1" dirty="0" err="1" smtClean="0"/>
              <a:t>Jürgen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Appelrath</a:t>
            </a:r>
            <a:r>
              <a:rPr lang="en-US" sz="1800" i="1" dirty="0" smtClean="0"/>
              <a:t> and </a:t>
            </a:r>
            <a:r>
              <a:rPr lang="en-US" sz="1800" i="1" dirty="0" err="1" smtClean="0"/>
              <a:t>Leonore</a:t>
            </a:r>
            <a:r>
              <a:rPr lang="en-US" sz="1800" i="1" dirty="0" smtClean="0"/>
              <a:t> Schulze (ed.)), </a:t>
            </a:r>
            <a:r>
              <a:rPr lang="en-US" sz="1800" i="1" dirty="0" err="1" smtClean="0"/>
              <a:t>Waxmann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Verlag</a:t>
            </a:r>
            <a:r>
              <a:rPr lang="en-US" sz="1800" i="1" dirty="0" smtClean="0"/>
              <a:t> (</a:t>
            </a:r>
            <a:r>
              <a:rPr lang="en-US" sz="1800" i="1" dirty="0" err="1" smtClean="0"/>
              <a:t>Münster</a:t>
            </a:r>
            <a:r>
              <a:rPr lang="en-US" sz="1800" i="1" dirty="0" smtClean="0"/>
              <a:t>, New York, </a:t>
            </a:r>
            <a:r>
              <a:rPr lang="en-US" sz="1800" i="1" dirty="0" err="1" smtClean="0"/>
              <a:t>München</a:t>
            </a:r>
            <a:r>
              <a:rPr lang="en-US" sz="1800" i="1" dirty="0" smtClean="0"/>
              <a:t>, Berlin), ISBN 978-3-8309-2122-6 (2009)</a:t>
            </a:r>
          </a:p>
          <a:p>
            <a:pPr>
              <a:buNone/>
            </a:pPr>
            <a:r>
              <a:rPr lang="en-US" sz="2400" b="1" dirty="0" err="1" smtClean="0"/>
              <a:t>Fazit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Kein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signifikanter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Unterschied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Technologieeinsatz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zwischen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amerikanischen</a:t>
            </a:r>
            <a:r>
              <a:rPr lang="en-US" sz="2400" b="1" dirty="0" smtClean="0"/>
              <a:t> und </a:t>
            </a:r>
            <a:r>
              <a:rPr lang="en-US" sz="2400" b="1" dirty="0" err="1" smtClean="0"/>
              <a:t>deutschen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Studierenden</a:t>
            </a:r>
            <a:endParaRPr lang="en-US" sz="1800" b="1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Vielen</a:t>
            </a:r>
            <a:r>
              <a:rPr lang="en-US" dirty="0" smtClean="0"/>
              <a:t> Dank!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Gerd Kortemeyer</a:t>
            </a:r>
          </a:p>
          <a:p>
            <a:r>
              <a:rPr lang="en-US" dirty="0" smtClean="0"/>
              <a:t>Currently on sabbatical:</a:t>
            </a:r>
            <a:br>
              <a:rPr lang="en-US" dirty="0" smtClean="0"/>
            </a:br>
            <a:r>
              <a:rPr lang="en-US" dirty="0" smtClean="0"/>
              <a:t>Pritchard Group (RELATE), MIT Physics</a:t>
            </a:r>
          </a:p>
          <a:p>
            <a:r>
              <a:rPr lang="en-US" dirty="0" smtClean="0">
                <a:hlinkClick r:id="rId2"/>
              </a:rPr>
              <a:t>kortemey@msu.edu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997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de-DE" sz="3200" dirty="0" smtClean="0"/>
              <a:t>Online-Aufgaben vor der Vorlesung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0"/>
            <a:ext cx="8991600" cy="3647459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 bwMode="auto">
          <a:xfrm rot="3051961">
            <a:off x="315911" y="4848847"/>
            <a:ext cx="1447800" cy="717135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Online-Aufgaben vor der Vorlesung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2667000" cy="4572000"/>
          </a:xfrm>
        </p:spPr>
        <p:txBody>
          <a:bodyPr/>
          <a:lstStyle/>
          <a:p>
            <a:r>
              <a:rPr lang="de-DE" dirty="0" smtClean="0"/>
              <a:t>Einfache Fragen, eingebettet in die online Materialien</a:t>
            </a:r>
          </a:p>
          <a:p>
            <a:r>
              <a:rPr lang="de-DE" dirty="0" smtClean="0"/>
              <a:t>Fällig vor der Vorlesung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645" y="1371600"/>
            <a:ext cx="6143155" cy="452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Online-Aufgaben vor der Vorlesung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Stellen sicher, dass die Studierenden die Materialien lesen</a:t>
            </a:r>
          </a:p>
          <a:p>
            <a:r>
              <a:rPr lang="de-DE" sz="2400" dirty="0" smtClean="0"/>
              <a:t>Fragen können direkt basierend auf die Materialien beantwortet werden (niedriges Bloom-Level)</a:t>
            </a:r>
          </a:p>
          <a:p>
            <a:r>
              <a:rPr lang="de-DE" sz="2400" dirty="0" smtClean="0"/>
              <a:t>Aufgaben leicht verschieden für verschiedene Studierende</a:t>
            </a:r>
          </a:p>
          <a:p>
            <a:pPr lvl="1"/>
            <a:r>
              <a:rPr lang="de-DE" sz="2000" dirty="0" smtClean="0"/>
              <a:t>Studierende können nicht einfach „abschreiben“</a:t>
            </a:r>
          </a:p>
          <a:p>
            <a:pPr lvl="1"/>
            <a:r>
              <a:rPr lang="de-DE" sz="2000" dirty="0" smtClean="0"/>
              <a:t>Mehr später</a:t>
            </a:r>
          </a:p>
          <a:p>
            <a:r>
              <a:rPr lang="de-DE" sz="2400" dirty="0" smtClean="0"/>
              <a:t>Studierenden kommen vorbereitet</a:t>
            </a:r>
            <a:endParaRPr lang="de-DE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4" y="4876800"/>
            <a:ext cx="9071318" cy="1620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Just-In-Time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Anpassung der Vorlesung an tatsächliche Probleme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590800"/>
            <a:ext cx="6248400" cy="4117443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 bwMode="auto">
          <a:xfrm>
            <a:off x="2362200" y="1828800"/>
            <a:ext cx="6019800" cy="3352800"/>
          </a:xfrm>
          <a:prstGeom prst="wedgeEllipseCallout">
            <a:avLst>
              <a:gd name="adj1" fmla="val -65697"/>
              <a:gd name="adj2" fmla="val 12897"/>
            </a:avLst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  <a:alpha val="91000"/>
                </a:schemeClr>
              </a:gs>
              <a:gs pos="100000">
                <a:schemeClr val="accent1">
                  <a:tint val="15000"/>
                  <a:satMod val="350000"/>
                  <a:alpha val="69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Als ich </a:t>
            </a:r>
            <a:r>
              <a:rPr kumimoji="0" lang="de-D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mir vorhin Ihre 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Hausübungen anschaute, stellte ich fest, dass Sie keine Probleme mit relativistischer Quantenfeldtheorie haben, aber anscheinend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mit Bruchrechnung. Deshalb werde ich heute morgen …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2004:Templates:Presentations:Designs:Candybar</Template>
  <TotalTime>1754</TotalTime>
  <Words>1144</Words>
  <Application>Microsoft Macintosh PowerPoint</Application>
  <PresentationFormat>On-screen Show (4:3)</PresentationFormat>
  <Paragraphs>230</Paragraphs>
  <Slides>59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Candybar</vt:lpstr>
      <vt:lpstr>Bitmap Image</vt:lpstr>
      <vt:lpstr>Lernerfolgskontrolle</vt:lpstr>
      <vt:lpstr>Technologie-Einsatz in der universitären Lehre?</vt:lpstr>
      <vt:lpstr>Assessment</vt:lpstr>
      <vt:lpstr>Überblick: Das Spektrum</vt:lpstr>
      <vt:lpstr>Vorlesungsvorbereitung</vt:lpstr>
      <vt:lpstr>Online-Aufgaben vor der Vorlesung</vt:lpstr>
      <vt:lpstr>Online-Aufgaben vor der Vorlesung</vt:lpstr>
      <vt:lpstr>Online-Aufgaben vor der Vorlesung</vt:lpstr>
      <vt:lpstr>Just-In-Time</vt:lpstr>
      <vt:lpstr>Just-In-Time</vt:lpstr>
      <vt:lpstr>Just-In-Time</vt:lpstr>
      <vt:lpstr>Während der Vorlesung</vt:lpstr>
      <vt:lpstr>Clicker</vt:lpstr>
      <vt:lpstr>Clicker</vt:lpstr>
      <vt:lpstr>Clicker</vt:lpstr>
      <vt:lpstr>Clicker</vt:lpstr>
      <vt:lpstr>Clicker</vt:lpstr>
      <vt:lpstr>Clicker</vt:lpstr>
      <vt:lpstr>Clicker</vt:lpstr>
      <vt:lpstr>Clicker</vt:lpstr>
      <vt:lpstr>Vorlesungsnachbereitung</vt:lpstr>
      <vt:lpstr>Hausübungen</vt:lpstr>
      <vt:lpstr>Hausübungen</vt:lpstr>
      <vt:lpstr>Hausübungen</vt:lpstr>
      <vt:lpstr>Hausübungen</vt:lpstr>
      <vt:lpstr>Hausübungen</vt:lpstr>
      <vt:lpstr>Online Diskussionen</vt:lpstr>
      <vt:lpstr>Helprooms</vt:lpstr>
      <vt:lpstr>Klausuren</vt:lpstr>
      <vt:lpstr>Klausuren</vt:lpstr>
      <vt:lpstr>Klausuren</vt:lpstr>
      <vt:lpstr>Klausuren</vt:lpstr>
      <vt:lpstr>Klausuren</vt:lpstr>
      <vt:lpstr>Klausuren</vt:lpstr>
      <vt:lpstr>Bevor wir weitermachen …</vt:lpstr>
      <vt:lpstr>Lernerfolg</vt:lpstr>
      <vt:lpstr>Lernerfolg</vt:lpstr>
      <vt:lpstr>Lernerfolg</vt:lpstr>
      <vt:lpstr>Wie ist der realistisch möglich?</vt:lpstr>
      <vt:lpstr>Wiederverwendung</vt:lpstr>
      <vt:lpstr>LON-CAPA Architektur</vt:lpstr>
      <vt:lpstr>LON-CAPA Architektur</vt:lpstr>
      <vt:lpstr>Die LON-CAPA Gemeinschaft</vt:lpstr>
      <vt:lpstr>Die LON-CAPA Gemeinschaft</vt:lpstr>
      <vt:lpstr>LON-CAPA Einschreibungen</vt:lpstr>
      <vt:lpstr>In Arbeit: Empfehlungssystem</vt:lpstr>
      <vt:lpstr>In Arbeit: Empfehlungssystem</vt:lpstr>
      <vt:lpstr>Neue Richtung: Offene Kurse</vt:lpstr>
      <vt:lpstr>Neue Richtung: Offene Kurse</vt:lpstr>
      <vt:lpstr>Nur in den USA?</vt:lpstr>
      <vt:lpstr>Nur in den USA?</vt:lpstr>
      <vt:lpstr>Deutschland?</vt:lpstr>
      <vt:lpstr>Universität Frankfurt</vt:lpstr>
      <vt:lpstr>Niedersächsische Hochschulen</vt:lpstr>
      <vt:lpstr>Medizinische Hochschule</vt:lpstr>
      <vt:lpstr>Karlsruhe</vt:lpstr>
      <vt:lpstr>Vergleichsstudien</vt:lpstr>
      <vt:lpstr>Vergleichsstudien</vt:lpstr>
      <vt:lpstr>Vielen Dank!</vt:lpstr>
    </vt:vector>
  </TitlesOfParts>
  <Company>Michigan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Gerd Kortemeyer</dc:creator>
  <cp:lastModifiedBy>Gerd Kortemeyer</cp:lastModifiedBy>
  <cp:revision>148</cp:revision>
  <dcterms:created xsi:type="dcterms:W3CDTF">2012-04-13T22:38:24Z</dcterms:created>
  <dcterms:modified xsi:type="dcterms:W3CDTF">2012-04-20T11:51:42Z</dcterms:modified>
</cp:coreProperties>
</file>