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69"/>
  </p:notesMasterIdLst>
  <p:sldIdLst>
    <p:sldId id="256" r:id="rId2"/>
    <p:sldId id="388" r:id="rId3"/>
    <p:sldId id="368" r:id="rId4"/>
    <p:sldId id="352" r:id="rId5"/>
    <p:sldId id="353" r:id="rId6"/>
    <p:sldId id="363" r:id="rId7"/>
    <p:sldId id="364" r:id="rId8"/>
    <p:sldId id="365" r:id="rId9"/>
    <p:sldId id="366" r:id="rId10"/>
    <p:sldId id="339" r:id="rId11"/>
    <p:sldId id="347" r:id="rId12"/>
    <p:sldId id="354" r:id="rId13"/>
    <p:sldId id="349" r:id="rId14"/>
    <p:sldId id="367" r:id="rId15"/>
    <p:sldId id="369" r:id="rId16"/>
    <p:sldId id="372" r:id="rId17"/>
    <p:sldId id="370" r:id="rId18"/>
    <p:sldId id="371" r:id="rId19"/>
    <p:sldId id="386" r:id="rId20"/>
    <p:sldId id="389" r:id="rId21"/>
    <p:sldId id="355" r:id="rId22"/>
    <p:sldId id="359" r:id="rId23"/>
    <p:sldId id="360" r:id="rId24"/>
    <p:sldId id="361" r:id="rId25"/>
    <p:sldId id="362" r:id="rId26"/>
    <p:sldId id="337" r:id="rId27"/>
    <p:sldId id="348" r:id="rId28"/>
    <p:sldId id="376" r:id="rId29"/>
    <p:sldId id="384" r:id="rId30"/>
    <p:sldId id="385" r:id="rId31"/>
    <p:sldId id="383" r:id="rId32"/>
    <p:sldId id="375" r:id="rId33"/>
    <p:sldId id="373" r:id="rId34"/>
    <p:sldId id="374" r:id="rId35"/>
    <p:sldId id="356" r:id="rId36"/>
    <p:sldId id="358" r:id="rId37"/>
    <p:sldId id="342" r:id="rId38"/>
    <p:sldId id="285" r:id="rId39"/>
    <p:sldId id="377" r:id="rId40"/>
    <p:sldId id="387" r:id="rId41"/>
    <p:sldId id="391" r:id="rId42"/>
    <p:sldId id="416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7" r:id="rId66"/>
    <p:sldId id="418" r:id="rId67"/>
    <p:sldId id="415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3224" y="-1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rte:Documents:usage_files:timer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rte:Documents:usage_files:enroll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LON-CAPA Shared Resource Pool, Summer 2011</a:t>
            </a:r>
          </a:p>
        </c:rich>
      </c:tx>
      <c:layout>
        <c:manualLayout>
          <c:xMode val="edge"/>
          <c:yMode val="edge"/>
          <c:x val="0.17417294846438"/>
          <c:y val="0.041386766440780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1299037620297"/>
          <c:y val="0.108932461873638"/>
          <c:w val="0.774571361913094"/>
          <c:h val="0.745098039215686"/>
        </c:manualLayout>
      </c:layout>
      <c:scatterChart>
        <c:scatterStyle val="lineMarker"/>
        <c:ser>
          <c:idx val="0"/>
          <c:order val="0"/>
          <c:tx>
            <c:strRef>
              <c:f>[timeres.xls]timeres.csv!$B$1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[timeres.xls]timeres.csv!$B$2:$B$20</c:f>
              <c:numCache>
                <c:formatCode>General</c:formatCode>
                <c:ptCount val="19"/>
                <c:pt idx="0">
                  <c:v>2131.0</c:v>
                </c:pt>
                <c:pt idx="1">
                  <c:v>2132.0</c:v>
                </c:pt>
                <c:pt idx="2">
                  <c:v>2482.0</c:v>
                </c:pt>
                <c:pt idx="3">
                  <c:v>6928.0</c:v>
                </c:pt>
                <c:pt idx="4">
                  <c:v>17556.0</c:v>
                </c:pt>
                <c:pt idx="5">
                  <c:v>27972.0</c:v>
                </c:pt>
                <c:pt idx="6">
                  <c:v>37328.0</c:v>
                </c:pt>
                <c:pt idx="7">
                  <c:v>56241.0</c:v>
                </c:pt>
                <c:pt idx="8">
                  <c:v>76416.0</c:v>
                </c:pt>
                <c:pt idx="9">
                  <c:v>91617.0</c:v>
                </c:pt>
                <c:pt idx="10">
                  <c:v>105148.0</c:v>
                </c:pt>
                <c:pt idx="11">
                  <c:v>211620.0</c:v>
                </c:pt>
                <c:pt idx="12">
                  <c:v>244887.0</c:v>
                </c:pt>
                <c:pt idx="13">
                  <c:v>263118.0</c:v>
                </c:pt>
                <c:pt idx="14">
                  <c:v>278863.0</c:v>
                </c:pt>
                <c:pt idx="15">
                  <c:v>311198.0</c:v>
                </c:pt>
                <c:pt idx="16">
                  <c:v>344969.0</c:v>
                </c:pt>
                <c:pt idx="17">
                  <c:v>413157.0</c:v>
                </c:pt>
                <c:pt idx="18">
                  <c:v>446126.0</c:v>
                </c:pt>
              </c:numCache>
            </c:numRef>
          </c:yVal>
        </c:ser>
        <c:ser>
          <c:idx val="1"/>
          <c:order val="1"/>
          <c:tx>
            <c:strRef>
              <c:f>[timeres.xls]timeres.csv!$C$1</c:f>
              <c:strCache>
                <c:ptCount val="1"/>
                <c:pt idx="0">
                  <c:v>Problems</c:v>
                </c:pt>
              </c:strCache>
            </c:strRef>
          </c:tx>
          <c:spPr>
            <a:ln w="25400">
              <a:solidFill>
                <a:srgbClr val="DD2D32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[timeres.xls]timeres.csv!$C$2:$C$20</c:f>
              <c:numCache>
                <c:formatCode>General</c:formatCode>
                <c:ptCount val="19"/>
                <c:pt idx="0">
                  <c:v>1380.0</c:v>
                </c:pt>
                <c:pt idx="1">
                  <c:v>1381.0</c:v>
                </c:pt>
                <c:pt idx="2">
                  <c:v>1607.0</c:v>
                </c:pt>
                <c:pt idx="3">
                  <c:v>2969.0</c:v>
                </c:pt>
                <c:pt idx="4">
                  <c:v>5959.0</c:v>
                </c:pt>
                <c:pt idx="5">
                  <c:v>9512.0</c:v>
                </c:pt>
                <c:pt idx="6">
                  <c:v>14225.0</c:v>
                </c:pt>
                <c:pt idx="7">
                  <c:v>23905.0</c:v>
                </c:pt>
                <c:pt idx="8">
                  <c:v>32966.0</c:v>
                </c:pt>
                <c:pt idx="9">
                  <c:v>41997.0</c:v>
                </c:pt>
                <c:pt idx="10">
                  <c:v>50760.0</c:v>
                </c:pt>
                <c:pt idx="11">
                  <c:v>61773.0</c:v>
                </c:pt>
                <c:pt idx="12">
                  <c:v>77760.0</c:v>
                </c:pt>
                <c:pt idx="13">
                  <c:v>90870.0</c:v>
                </c:pt>
                <c:pt idx="14">
                  <c:v>102579.0</c:v>
                </c:pt>
                <c:pt idx="15">
                  <c:v>121038.0</c:v>
                </c:pt>
                <c:pt idx="16">
                  <c:v>143694.0</c:v>
                </c:pt>
                <c:pt idx="17">
                  <c:v>184649.0</c:v>
                </c:pt>
                <c:pt idx="18">
                  <c:v>198020.0</c:v>
                </c:pt>
              </c:numCache>
            </c:numRef>
          </c:yVal>
        </c:ser>
        <c:ser>
          <c:idx val="2"/>
          <c:order val="2"/>
          <c:tx>
            <c:strRef>
              <c:f>[timeres.xls]timeres.csv!$D$1</c:f>
              <c:strCache>
                <c:ptCount val="1"/>
                <c:pt idx="0">
                  <c:v>Pages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  <a:effectLst/>
          </c:spPr>
          <c:marker>
            <c:symbol val="triangle"/>
            <c:size val="7"/>
            <c:spPr>
              <a:solidFill>
                <a:srgbClr val="FFF58C"/>
              </a:solidFill>
              <a:ln>
                <a:solidFill>
                  <a:srgbClr val="FFF58C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[timeres.xls]timeres.csv!$D$2:$D$20</c:f>
              <c:numCache>
                <c:formatCode>General</c:formatCode>
                <c:ptCount val="19"/>
                <c:pt idx="0">
                  <c:v>179.0</c:v>
                </c:pt>
                <c:pt idx="1">
                  <c:v>179.0</c:v>
                </c:pt>
                <c:pt idx="2">
                  <c:v>236.0</c:v>
                </c:pt>
                <c:pt idx="3">
                  <c:v>1634.0</c:v>
                </c:pt>
                <c:pt idx="4">
                  <c:v>3769.0</c:v>
                </c:pt>
                <c:pt idx="5">
                  <c:v>6162.0</c:v>
                </c:pt>
                <c:pt idx="6">
                  <c:v>7371.0</c:v>
                </c:pt>
                <c:pt idx="7">
                  <c:v>8745.0</c:v>
                </c:pt>
                <c:pt idx="8">
                  <c:v>12620.0</c:v>
                </c:pt>
                <c:pt idx="9">
                  <c:v>13218.0</c:v>
                </c:pt>
                <c:pt idx="10">
                  <c:v>13397.0</c:v>
                </c:pt>
                <c:pt idx="11">
                  <c:v>54726.0</c:v>
                </c:pt>
                <c:pt idx="12">
                  <c:v>58095.0</c:v>
                </c:pt>
                <c:pt idx="13">
                  <c:v>58270.0</c:v>
                </c:pt>
                <c:pt idx="14">
                  <c:v>58404.0</c:v>
                </c:pt>
                <c:pt idx="15">
                  <c:v>59222.0</c:v>
                </c:pt>
                <c:pt idx="16">
                  <c:v>62787.0</c:v>
                </c:pt>
                <c:pt idx="17">
                  <c:v>70432.0</c:v>
                </c:pt>
                <c:pt idx="18">
                  <c:v>71418.0</c:v>
                </c:pt>
              </c:numCache>
            </c:numRef>
          </c:yVal>
        </c:ser>
        <c:ser>
          <c:idx val="3"/>
          <c:order val="3"/>
          <c:tx>
            <c:strRef>
              <c:f>[timeres.xls]timeres.csv!$E$1</c:f>
              <c:strCache>
                <c:ptCount val="1"/>
                <c:pt idx="0">
                  <c:v>Images</c:v>
                </c:pt>
              </c:strCache>
            </c:strRef>
          </c:tx>
          <c:spPr>
            <a:ln w="25400">
              <a:solidFill>
                <a:srgbClr val="4EE257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4EE257"/>
                </a:solidFill>
                <a:prstDash val="solid"/>
              </a:ln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[timeres.xls]timeres.csv!$E$2:$E$20</c:f>
              <c:numCache>
                <c:formatCode>General</c:formatCode>
                <c:ptCount val="19"/>
                <c:pt idx="0">
                  <c:v>97.0</c:v>
                </c:pt>
                <c:pt idx="1">
                  <c:v>97.0</c:v>
                </c:pt>
                <c:pt idx="2">
                  <c:v>101.0</c:v>
                </c:pt>
                <c:pt idx="3">
                  <c:v>1100.0</c:v>
                </c:pt>
                <c:pt idx="4">
                  <c:v>5806.0</c:v>
                </c:pt>
                <c:pt idx="5">
                  <c:v>9191.0</c:v>
                </c:pt>
                <c:pt idx="6">
                  <c:v>11381.0</c:v>
                </c:pt>
                <c:pt idx="7">
                  <c:v>17172.0</c:v>
                </c:pt>
                <c:pt idx="8">
                  <c:v>22249.0</c:v>
                </c:pt>
                <c:pt idx="9">
                  <c:v>25799.0</c:v>
                </c:pt>
                <c:pt idx="10">
                  <c:v>28764.0</c:v>
                </c:pt>
                <c:pt idx="11">
                  <c:v>77701.0</c:v>
                </c:pt>
                <c:pt idx="12">
                  <c:v>87533.0</c:v>
                </c:pt>
                <c:pt idx="13">
                  <c:v>90177.0</c:v>
                </c:pt>
                <c:pt idx="14">
                  <c:v>92859.0</c:v>
                </c:pt>
                <c:pt idx="15">
                  <c:v>102688.0</c:v>
                </c:pt>
                <c:pt idx="16">
                  <c:v>105427.0</c:v>
                </c:pt>
                <c:pt idx="17">
                  <c:v>124200.0</c:v>
                </c:pt>
                <c:pt idx="18">
                  <c:v>134653.0</c:v>
                </c:pt>
              </c:numCache>
            </c:numRef>
          </c:yVal>
        </c:ser>
        <c:ser>
          <c:idx val="4"/>
          <c:order val="4"/>
          <c:tx>
            <c:strRef>
              <c:f>[timeres.xls]timeres.csv!$F$1</c:f>
              <c:strCache>
                <c:ptCount val="1"/>
                <c:pt idx="0">
                  <c:v>Libraries</c:v>
                </c:pt>
              </c:strCache>
            </c:strRef>
          </c:tx>
          <c:spPr>
            <a:ln w="25400">
              <a:solidFill>
                <a:srgbClr val="6711FF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6711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[timeres.xls]timeres.csv!$F$2:$F$20</c:f>
              <c:numCache>
                <c:formatCode>General</c:formatCode>
                <c:ptCount val="19"/>
                <c:pt idx="0">
                  <c:v>49.0</c:v>
                </c:pt>
                <c:pt idx="1">
                  <c:v>49.0</c:v>
                </c:pt>
                <c:pt idx="2">
                  <c:v>49.0</c:v>
                </c:pt>
                <c:pt idx="3">
                  <c:v>66.0</c:v>
                </c:pt>
                <c:pt idx="4">
                  <c:v>90.0</c:v>
                </c:pt>
                <c:pt idx="5">
                  <c:v>146.0</c:v>
                </c:pt>
                <c:pt idx="6">
                  <c:v>181.0</c:v>
                </c:pt>
                <c:pt idx="7">
                  <c:v>204.0</c:v>
                </c:pt>
                <c:pt idx="8">
                  <c:v>266.0</c:v>
                </c:pt>
                <c:pt idx="9">
                  <c:v>288.0</c:v>
                </c:pt>
                <c:pt idx="10">
                  <c:v>349.0</c:v>
                </c:pt>
                <c:pt idx="11">
                  <c:v>416.0</c:v>
                </c:pt>
                <c:pt idx="12">
                  <c:v>1385.0</c:v>
                </c:pt>
                <c:pt idx="13">
                  <c:v>2381.0</c:v>
                </c:pt>
                <c:pt idx="14">
                  <c:v>2394.0</c:v>
                </c:pt>
                <c:pt idx="15">
                  <c:v>3469.0</c:v>
                </c:pt>
                <c:pt idx="16">
                  <c:v>4148.0</c:v>
                </c:pt>
                <c:pt idx="17">
                  <c:v>5189.0</c:v>
                </c:pt>
                <c:pt idx="18">
                  <c:v>5889.0</c:v>
                </c:pt>
              </c:numCache>
            </c:numRef>
          </c:yVal>
        </c:ser>
        <c:ser>
          <c:idx val="5"/>
          <c:order val="5"/>
          <c:tx>
            <c:strRef>
              <c:f>[timeres.xls]timeres.csv!$G$1</c:f>
              <c:strCache>
                <c:ptCount val="1"/>
                <c:pt idx="0">
                  <c:v>Assemblies</c:v>
                </c:pt>
              </c:strCache>
            </c:strRef>
          </c:tx>
          <c:spPr>
            <a:ln w="25400">
              <a:solidFill>
                <a:srgbClr val="FEA746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EA746"/>
              </a:solidFill>
              <a:ln>
                <a:solidFill>
                  <a:srgbClr val="FEA74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[timeres.xls]timeres.csv!$G$2:$G$20</c:f>
              <c:numCache>
                <c:formatCode>General</c:formatCode>
                <c:ptCount val="19"/>
                <c:pt idx="0">
                  <c:v>370.0</c:v>
                </c:pt>
                <c:pt idx="1">
                  <c:v>370.0</c:v>
                </c:pt>
                <c:pt idx="2">
                  <c:v>432.0</c:v>
                </c:pt>
                <c:pt idx="3">
                  <c:v>1031.0</c:v>
                </c:pt>
                <c:pt idx="4">
                  <c:v>1222.0</c:v>
                </c:pt>
                <c:pt idx="5">
                  <c:v>1728.0</c:v>
                </c:pt>
                <c:pt idx="6">
                  <c:v>2364.0</c:v>
                </c:pt>
                <c:pt idx="7">
                  <c:v>3152.0</c:v>
                </c:pt>
                <c:pt idx="8">
                  <c:v>3948.0</c:v>
                </c:pt>
                <c:pt idx="9">
                  <c:v>4759.0</c:v>
                </c:pt>
                <c:pt idx="10">
                  <c:v>5709.0</c:v>
                </c:pt>
                <c:pt idx="11">
                  <c:v>6861.0</c:v>
                </c:pt>
                <c:pt idx="12">
                  <c:v>7705.0</c:v>
                </c:pt>
                <c:pt idx="13">
                  <c:v>8664.0</c:v>
                </c:pt>
                <c:pt idx="14">
                  <c:v>9287.0</c:v>
                </c:pt>
                <c:pt idx="15">
                  <c:v>10030.0</c:v>
                </c:pt>
                <c:pt idx="16">
                  <c:v>11630.0</c:v>
                </c:pt>
                <c:pt idx="17">
                  <c:v>13689.0</c:v>
                </c:pt>
                <c:pt idx="18">
                  <c:v>16416.0</c:v>
                </c:pt>
              </c:numCache>
            </c:numRef>
          </c:yVal>
        </c:ser>
        <c:ser>
          <c:idx val="6"/>
          <c:order val="6"/>
          <c:tx>
            <c:strRef>
              <c:f>[timeres.xls]timeres.csv!$H$1</c:f>
              <c:strCache>
                <c:ptCount val="1"/>
                <c:pt idx="0">
                  <c:v>Movies/Sound</c:v>
                </c:pt>
              </c:strCache>
            </c:strRef>
          </c:tx>
          <c:spPr>
            <a:ln w="25400">
              <a:solidFill>
                <a:srgbClr val="865357"/>
              </a:solidFill>
              <a:prstDash val="solid"/>
            </a:ln>
          </c:spPr>
          <c:marker>
            <c:symbol val="plus"/>
            <c:size val="7"/>
            <c:spPr>
              <a:noFill/>
              <a:ln>
                <a:solidFill>
                  <a:srgbClr val="865357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[timeres.xls]timeres.csv!$H$2:$H$20</c:f>
              <c:numCache>
                <c:formatCode>General</c:formatCode>
                <c:ptCount val="19"/>
                <c:pt idx="2">
                  <c:v>1.0</c:v>
                </c:pt>
                <c:pt idx="3">
                  <c:v>6.0</c:v>
                </c:pt>
                <c:pt idx="4">
                  <c:v>8.0</c:v>
                </c:pt>
                <c:pt idx="5">
                  <c:v>14.0</c:v>
                </c:pt>
                <c:pt idx="6">
                  <c:v>15.0</c:v>
                </c:pt>
                <c:pt idx="7">
                  <c:v>201.0</c:v>
                </c:pt>
                <c:pt idx="8">
                  <c:v>244.0</c:v>
                </c:pt>
                <c:pt idx="9">
                  <c:v>322.0</c:v>
                </c:pt>
                <c:pt idx="10">
                  <c:v>324.0</c:v>
                </c:pt>
                <c:pt idx="11">
                  <c:v>369.0</c:v>
                </c:pt>
                <c:pt idx="12">
                  <c:v>531.0</c:v>
                </c:pt>
                <c:pt idx="13">
                  <c:v>532.0</c:v>
                </c:pt>
                <c:pt idx="14">
                  <c:v>532.0</c:v>
                </c:pt>
                <c:pt idx="15">
                  <c:v>958.0</c:v>
                </c:pt>
                <c:pt idx="16">
                  <c:v>943.0</c:v>
                </c:pt>
                <c:pt idx="17">
                  <c:v>1703.0</c:v>
                </c:pt>
                <c:pt idx="18">
                  <c:v>1825.0</c:v>
                </c:pt>
              </c:numCache>
            </c:numRef>
          </c:yVal>
        </c:ser>
        <c:ser>
          <c:idx val="7"/>
          <c:order val="7"/>
          <c:tx>
            <c:strRef>
              <c:f>[timeres.xls]timeres.csv!$I$1</c:f>
              <c:strCache>
                <c:ptCount val="1"/>
                <c:pt idx="0">
                  <c:v>Animations/Simulations</c:v>
                </c:pt>
              </c:strCache>
            </c:strRef>
          </c:tx>
          <c:spPr>
            <a:ln w="25400">
              <a:solidFill>
                <a:srgbClr val="A2BD90"/>
              </a:solidFill>
              <a:prstDash val="solid"/>
            </a:ln>
          </c:spPr>
          <c:marker>
            <c:symbol val="dot"/>
            <c:size val="7"/>
            <c:spPr>
              <a:noFill/>
              <a:ln>
                <a:solidFill>
                  <a:srgbClr val="A2BD9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[timeres.xls]timeres.csv!$I$2:$I$20</c:f>
              <c:numCache>
                <c:formatCode>General</c:formatCode>
                <c:ptCount val="1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37.0</c:v>
                </c:pt>
                <c:pt idx="4">
                  <c:v>214.0</c:v>
                </c:pt>
                <c:pt idx="5">
                  <c:v>227.0</c:v>
                </c:pt>
                <c:pt idx="6">
                  <c:v>470.0</c:v>
                </c:pt>
                <c:pt idx="7">
                  <c:v>653.0</c:v>
                </c:pt>
                <c:pt idx="8">
                  <c:v>682.0</c:v>
                </c:pt>
                <c:pt idx="9">
                  <c:v>688.0</c:v>
                </c:pt>
                <c:pt idx="10">
                  <c:v>699.0</c:v>
                </c:pt>
                <c:pt idx="11">
                  <c:v>1257.0</c:v>
                </c:pt>
                <c:pt idx="12">
                  <c:v>1568.0</c:v>
                </c:pt>
                <c:pt idx="13">
                  <c:v>1576.0</c:v>
                </c:pt>
                <c:pt idx="14">
                  <c:v>1718.0</c:v>
                </c:pt>
                <c:pt idx="15">
                  <c:v>1783.0</c:v>
                </c:pt>
                <c:pt idx="16">
                  <c:v>2497.0</c:v>
                </c:pt>
                <c:pt idx="17">
                  <c:v>1842.0</c:v>
                </c:pt>
                <c:pt idx="18">
                  <c:v>4282.0</c:v>
                </c:pt>
              </c:numCache>
            </c:numRef>
          </c:yVal>
        </c:ser>
        <c:ser>
          <c:idx val="8"/>
          <c:order val="8"/>
          <c:tx>
            <c:strRef>
              <c:f>[timeres.xls]timeres.csv!$J$1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CCFF"/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ash"/>
            <c:size val="7"/>
            <c:spPr>
              <a:noFill/>
              <a:ln>
                <a:solidFill>
                  <a:srgbClr val="00CCFF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xVal>
            <c:numRef>
              <c:f>[timeres.xls]timeres.csv!$A$2:$A$20</c:f>
              <c:numCache>
                <c:formatCode>General</c:formatCode>
                <c:ptCount val="19"/>
                <c:pt idx="0">
                  <c:v>2000.0</c:v>
                </c:pt>
                <c:pt idx="1">
                  <c:v>2000.5</c:v>
                </c:pt>
                <c:pt idx="2">
                  <c:v>2001.0</c:v>
                </c:pt>
                <c:pt idx="3">
                  <c:v>2001.5</c:v>
                </c:pt>
                <c:pt idx="4">
                  <c:v>2002.0</c:v>
                </c:pt>
                <c:pt idx="5">
                  <c:v>2002.5</c:v>
                </c:pt>
                <c:pt idx="6">
                  <c:v>2003.0</c:v>
                </c:pt>
                <c:pt idx="7">
                  <c:v>2003.5</c:v>
                </c:pt>
                <c:pt idx="8">
                  <c:v>2004.0</c:v>
                </c:pt>
                <c:pt idx="9">
                  <c:v>2004.5</c:v>
                </c:pt>
                <c:pt idx="10">
                  <c:v>2005.0</c:v>
                </c:pt>
                <c:pt idx="11">
                  <c:v>2005.5</c:v>
                </c:pt>
                <c:pt idx="12">
                  <c:v>2006.0</c:v>
                </c:pt>
                <c:pt idx="13">
                  <c:v>2006.5</c:v>
                </c:pt>
                <c:pt idx="14">
                  <c:v>2007.0</c:v>
                </c:pt>
                <c:pt idx="15">
                  <c:v>2008.0</c:v>
                </c:pt>
                <c:pt idx="16">
                  <c:v>2009.0</c:v>
                </c:pt>
                <c:pt idx="17">
                  <c:v>2010.5</c:v>
                </c:pt>
                <c:pt idx="18">
                  <c:v>2011.5</c:v>
                </c:pt>
              </c:numCache>
            </c:numRef>
          </c:xVal>
          <c:yVal>
            <c:numRef>
              <c:f>[timeres.xls]timeres.csv!$J$2:$J$20</c:f>
              <c:numCache>
                <c:formatCode>General</c:formatCode>
                <c:ptCount val="19"/>
                <c:pt idx="0">
                  <c:v>55.0</c:v>
                </c:pt>
                <c:pt idx="1">
                  <c:v>55.0</c:v>
                </c:pt>
                <c:pt idx="2">
                  <c:v>55.0</c:v>
                </c:pt>
                <c:pt idx="3">
                  <c:v>85.0</c:v>
                </c:pt>
                <c:pt idx="4">
                  <c:v>488.0</c:v>
                </c:pt>
                <c:pt idx="5">
                  <c:v>992.0</c:v>
                </c:pt>
                <c:pt idx="6">
                  <c:v>1321.0</c:v>
                </c:pt>
                <c:pt idx="7">
                  <c:v>2209.0</c:v>
                </c:pt>
                <c:pt idx="8">
                  <c:v>3441.0</c:v>
                </c:pt>
                <c:pt idx="9">
                  <c:v>4546.0</c:v>
                </c:pt>
                <c:pt idx="10">
                  <c:v>5146.0</c:v>
                </c:pt>
                <c:pt idx="11">
                  <c:v>8517.0</c:v>
                </c:pt>
                <c:pt idx="12">
                  <c:v>10310.0</c:v>
                </c:pt>
                <c:pt idx="13">
                  <c:v>10648.0</c:v>
                </c:pt>
                <c:pt idx="14">
                  <c:v>11090.0</c:v>
                </c:pt>
                <c:pt idx="15">
                  <c:v>12010.0</c:v>
                </c:pt>
                <c:pt idx="16">
                  <c:v>13843.0</c:v>
                </c:pt>
                <c:pt idx="17">
                  <c:v>11453.0</c:v>
                </c:pt>
                <c:pt idx="18">
                  <c:v>13623.0</c:v>
                </c:pt>
              </c:numCache>
            </c:numRef>
          </c:yVal>
        </c:ser>
        <c:dLbls/>
        <c:axId val="401987128"/>
        <c:axId val="401995208"/>
      </c:scatterChart>
      <c:valAx>
        <c:axId val="401987128"/>
        <c:scaling>
          <c:orientation val="minMax"/>
          <c:max val="2011.5"/>
          <c:min val="2000.0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481481485800649"/>
              <c:y val="0.93899781201130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01995208"/>
        <c:crosses val="autoZero"/>
        <c:crossBetween val="midCat"/>
      </c:valAx>
      <c:valAx>
        <c:axId val="401995208"/>
        <c:scaling>
          <c:orientation val="minMax"/>
          <c:max val="450000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800"/>
                  <a:t>Number</a:t>
                </a:r>
              </a:p>
            </c:rich>
          </c:tx>
          <c:layout>
            <c:manualLayout>
              <c:xMode val="edge"/>
              <c:yMode val="edge"/>
              <c:x val="0.00148150912415569"/>
              <c:y val="0.33769067738483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01987128"/>
        <c:crossesAt val="2000.0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0740731238571"/>
          <c:y val="0.132897678948668"/>
          <c:w val="0.235555519274546"/>
          <c:h val="0.603485863809707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plotArea>
      <c:layout>
        <c:manualLayout>
          <c:layoutTarget val="inner"/>
          <c:xMode val="edge"/>
          <c:yMode val="edge"/>
          <c:x val="0.11882492545062"/>
          <c:y val="0.0369948210677538"/>
          <c:w val="0.81774000049443"/>
          <c:h val="0.846468065535837"/>
        </c:manualLayout>
      </c:layout>
      <c:scatterChart>
        <c:scatterStyle val="smoothMarker"/>
        <c:ser>
          <c:idx val="0"/>
          <c:order val="0"/>
          <c:tx>
            <c:v>Student-Course Enrollments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[enrollment.xlsx]Sheet1!$B$1:$B$126</c:f>
              <c:numCache>
                <c:formatCode>General</c:formatCode>
                <c:ptCount val="126"/>
                <c:pt idx="0">
                  <c:v>2001.0</c:v>
                </c:pt>
                <c:pt idx="1">
                  <c:v>2001.08333333333</c:v>
                </c:pt>
                <c:pt idx="2">
                  <c:v>2001.16666666667</c:v>
                </c:pt>
                <c:pt idx="3">
                  <c:v>2001.25</c:v>
                </c:pt>
                <c:pt idx="4">
                  <c:v>2001.33333333333</c:v>
                </c:pt>
                <c:pt idx="5">
                  <c:v>2001.41666666667</c:v>
                </c:pt>
                <c:pt idx="6">
                  <c:v>2001.5</c:v>
                </c:pt>
                <c:pt idx="7">
                  <c:v>2001.58333333333</c:v>
                </c:pt>
                <c:pt idx="8">
                  <c:v>2001.66666666667</c:v>
                </c:pt>
                <c:pt idx="9">
                  <c:v>2001.75</c:v>
                </c:pt>
                <c:pt idx="10">
                  <c:v>2001.83333333333</c:v>
                </c:pt>
                <c:pt idx="11">
                  <c:v>2001.91666666666</c:v>
                </c:pt>
                <c:pt idx="12">
                  <c:v>2002.0</c:v>
                </c:pt>
                <c:pt idx="13">
                  <c:v>2002.08333333333</c:v>
                </c:pt>
                <c:pt idx="14">
                  <c:v>2002.16666666666</c:v>
                </c:pt>
                <c:pt idx="15">
                  <c:v>2002.25</c:v>
                </c:pt>
                <c:pt idx="16">
                  <c:v>2002.33333333333</c:v>
                </c:pt>
                <c:pt idx="17">
                  <c:v>2002.41666666666</c:v>
                </c:pt>
                <c:pt idx="18">
                  <c:v>2002.5</c:v>
                </c:pt>
                <c:pt idx="19">
                  <c:v>2002.58333333333</c:v>
                </c:pt>
                <c:pt idx="20">
                  <c:v>2002.66666666666</c:v>
                </c:pt>
                <c:pt idx="21">
                  <c:v>2002.75</c:v>
                </c:pt>
                <c:pt idx="22">
                  <c:v>2002.83333333333</c:v>
                </c:pt>
                <c:pt idx="23">
                  <c:v>2002.91666666666</c:v>
                </c:pt>
                <c:pt idx="24">
                  <c:v>2003.0</c:v>
                </c:pt>
                <c:pt idx="25">
                  <c:v>2003.08333333333</c:v>
                </c:pt>
                <c:pt idx="26">
                  <c:v>2003.16666666666</c:v>
                </c:pt>
                <c:pt idx="27">
                  <c:v>2003.25</c:v>
                </c:pt>
                <c:pt idx="28">
                  <c:v>2003.33333333333</c:v>
                </c:pt>
                <c:pt idx="29">
                  <c:v>2003.41666666666</c:v>
                </c:pt>
                <c:pt idx="30">
                  <c:v>2003.5</c:v>
                </c:pt>
                <c:pt idx="31">
                  <c:v>2003.58333333333</c:v>
                </c:pt>
                <c:pt idx="32">
                  <c:v>2003.66666666666</c:v>
                </c:pt>
                <c:pt idx="33">
                  <c:v>2003.75</c:v>
                </c:pt>
                <c:pt idx="34">
                  <c:v>2003.83333333333</c:v>
                </c:pt>
                <c:pt idx="35">
                  <c:v>2003.91666666666</c:v>
                </c:pt>
                <c:pt idx="36">
                  <c:v>2004.0</c:v>
                </c:pt>
                <c:pt idx="37">
                  <c:v>2004.08333333333</c:v>
                </c:pt>
                <c:pt idx="38">
                  <c:v>2004.16666666666</c:v>
                </c:pt>
                <c:pt idx="39">
                  <c:v>2004.25</c:v>
                </c:pt>
                <c:pt idx="40">
                  <c:v>2004.33333333333</c:v>
                </c:pt>
                <c:pt idx="41">
                  <c:v>2004.41666666666</c:v>
                </c:pt>
                <c:pt idx="42">
                  <c:v>2004.5</c:v>
                </c:pt>
                <c:pt idx="43">
                  <c:v>2004.58333333333</c:v>
                </c:pt>
                <c:pt idx="44">
                  <c:v>2004.66666666666</c:v>
                </c:pt>
                <c:pt idx="45">
                  <c:v>2004.75</c:v>
                </c:pt>
                <c:pt idx="46">
                  <c:v>2004.83333333333</c:v>
                </c:pt>
                <c:pt idx="47">
                  <c:v>2004.91666666666</c:v>
                </c:pt>
                <c:pt idx="48">
                  <c:v>2005.0</c:v>
                </c:pt>
                <c:pt idx="49">
                  <c:v>2005.08333333333</c:v>
                </c:pt>
                <c:pt idx="50">
                  <c:v>2005.16666666666</c:v>
                </c:pt>
                <c:pt idx="51">
                  <c:v>2005.25</c:v>
                </c:pt>
                <c:pt idx="52">
                  <c:v>2005.33333333333</c:v>
                </c:pt>
                <c:pt idx="53">
                  <c:v>2005.41666666666</c:v>
                </c:pt>
                <c:pt idx="54">
                  <c:v>2005.49999999999</c:v>
                </c:pt>
                <c:pt idx="55">
                  <c:v>2005.58333333333</c:v>
                </c:pt>
                <c:pt idx="56">
                  <c:v>2005.66666666666</c:v>
                </c:pt>
                <c:pt idx="57">
                  <c:v>2005.74999999999</c:v>
                </c:pt>
                <c:pt idx="58">
                  <c:v>2005.83333333333</c:v>
                </c:pt>
                <c:pt idx="59">
                  <c:v>2005.91666666666</c:v>
                </c:pt>
                <c:pt idx="60">
                  <c:v>2005.99999999999</c:v>
                </c:pt>
                <c:pt idx="61">
                  <c:v>2006.08333333333</c:v>
                </c:pt>
                <c:pt idx="62">
                  <c:v>2006.16666666666</c:v>
                </c:pt>
                <c:pt idx="63">
                  <c:v>2006.24999999999</c:v>
                </c:pt>
                <c:pt idx="64">
                  <c:v>2006.33333333333</c:v>
                </c:pt>
                <c:pt idx="65">
                  <c:v>2006.41666666666</c:v>
                </c:pt>
                <c:pt idx="66">
                  <c:v>2006.49999999999</c:v>
                </c:pt>
                <c:pt idx="67">
                  <c:v>2006.58333333333</c:v>
                </c:pt>
                <c:pt idx="68">
                  <c:v>2006.66666666666</c:v>
                </c:pt>
                <c:pt idx="69">
                  <c:v>2006.74999999999</c:v>
                </c:pt>
                <c:pt idx="70">
                  <c:v>2006.83333333333</c:v>
                </c:pt>
                <c:pt idx="71">
                  <c:v>2006.91666666666</c:v>
                </c:pt>
                <c:pt idx="72">
                  <c:v>2006.99999999999</c:v>
                </c:pt>
                <c:pt idx="73">
                  <c:v>2007.08333333333</c:v>
                </c:pt>
                <c:pt idx="74">
                  <c:v>2007.16666666666</c:v>
                </c:pt>
                <c:pt idx="75">
                  <c:v>2007.24999999999</c:v>
                </c:pt>
                <c:pt idx="76">
                  <c:v>2007.33333333333</c:v>
                </c:pt>
                <c:pt idx="77">
                  <c:v>2007.41666666666</c:v>
                </c:pt>
                <c:pt idx="78">
                  <c:v>2007.49999999999</c:v>
                </c:pt>
                <c:pt idx="79">
                  <c:v>2007.58333333333</c:v>
                </c:pt>
                <c:pt idx="80">
                  <c:v>2007.66666666666</c:v>
                </c:pt>
                <c:pt idx="81">
                  <c:v>2007.74999999999</c:v>
                </c:pt>
                <c:pt idx="82">
                  <c:v>2007.83333333333</c:v>
                </c:pt>
                <c:pt idx="83">
                  <c:v>2007.91666666666</c:v>
                </c:pt>
                <c:pt idx="84">
                  <c:v>2007.99999999999</c:v>
                </c:pt>
                <c:pt idx="85">
                  <c:v>2008.08333333333</c:v>
                </c:pt>
                <c:pt idx="86">
                  <c:v>2008.16666666666</c:v>
                </c:pt>
                <c:pt idx="87">
                  <c:v>2008.24999999999</c:v>
                </c:pt>
                <c:pt idx="88">
                  <c:v>2008.33333333333</c:v>
                </c:pt>
                <c:pt idx="89">
                  <c:v>2008.41666666666</c:v>
                </c:pt>
                <c:pt idx="90">
                  <c:v>2008.49999999999</c:v>
                </c:pt>
                <c:pt idx="91">
                  <c:v>2008.58333333333</c:v>
                </c:pt>
                <c:pt idx="92">
                  <c:v>2008.66666666666</c:v>
                </c:pt>
                <c:pt idx="93">
                  <c:v>2008.74999999999</c:v>
                </c:pt>
                <c:pt idx="94">
                  <c:v>2008.83333333333</c:v>
                </c:pt>
                <c:pt idx="95">
                  <c:v>2008.91666666666</c:v>
                </c:pt>
                <c:pt idx="96">
                  <c:v>2008.99999999999</c:v>
                </c:pt>
                <c:pt idx="97">
                  <c:v>2009.08333333333</c:v>
                </c:pt>
                <c:pt idx="98">
                  <c:v>2009.16666666666</c:v>
                </c:pt>
                <c:pt idx="99">
                  <c:v>2009.24999999999</c:v>
                </c:pt>
                <c:pt idx="100">
                  <c:v>2009.33333333332</c:v>
                </c:pt>
                <c:pt idx="101">
                  <c:v>2009.41666666666</c:v>
                </c:pt>
                <c:pt idx="102">
                  <c:v>2009.49999999999</c:v>
                </c:pt>
                <c:pt idx="103">
                  <c:v>2009.58333333332</c:v>
                </c:pt>
                <c:pt idx="104">
                  <c:v>2009.66666666666</c:v>
                </c:pt>
                <c:pt idx="105">
                  <c:v>2009.74999999999</c:v>
                </c:pt>
                <c:pt idx="106">
                  <c:v>2009.83333333332</c:v>
                </c:pt>
                <c:pt idx="107">
                  <c:v>2009.91666666666</c:v>
                </c:pt>
                <c:pt idx="108">
                  <c:v>2009.99999999999</c:v>
                </c:pt>
                <c:pt idx="109">
                  <c:v>2010.08333333332</c:v>
                </c:pt>
                <c:pt idx="110">
                  <c:v>2010.16666666666</c:v>
                </c:pt>
                <c:pt idx="111">
                  <c:v>2010.24999999999</c:v>
                </c:pt>
                <c:pt idx="112">
                  <c:v>2010.33333333332</c:v>
                </c:pt>
                <c:pt idx="113">
                  <c:v>2010.41666666666</c:v>
                </c:pt>
                <c:pt idx="114">
                  <c:v>2010.49999999999</c:v>
                </c:pt>
                <c:pt idx="115">
                  <c:v>2010.58333333332</c:v>
                </c:pt>
                <c:pt idx="116">
                  <c:v>2010.66666666666</c:v>
                </c:pt>
                <c:pt idx="117">
                  <c:v>2010.74999999999</c:v>
                </c:pt>
                <c:pt idx="118">
                  <c:v>2010.83333333332</c:v>
                </c:pt>
                <c:pt idx="119">
                  <c:v>2010.91666666666</c:v>
                </c:pt>
                <c:pt idx="120">
                  <c:v>2010.99999999999</c:v>
                </c:pt>
                <c:pt idx="121">
                  <c:v>2011.08333333332</c:v>
                </c:pt>
                <c:pt idx="122">
                  <c:v>2011.16666666666</c:v>
                </c:pt>
                <c:pt idx="123">
                  <c:v>2011.24999999999</c:v>
                </c:pt>
                <c:pt idx="124">
                  <c:v>2011.33333333332</c:v>
                </c:pt>
                <c:pt idx="125">
                  <c:v>2011.41666666666</c:v>
                </c:pt>
              </c:numCache>
            </c:numRef>
          </c:xVal>
          <c:yVal>
            <c:numRef>
              <c:f>[enrollment.xlsx]Sheet1!$C$1:$C$126</c:f>
              <c:numCache>
                <c:formatCode>General</c:formatCode>
                <c:ptCount val="126"/>
                <c:pt idx="0">
                  <c:v>1.0</c:v>
                </c:pt>
                <c:pt idx="1">
                  <c:v>16.0</c:v>
                </c:pt>
                <c:pt idx="2">
                  <c:v>127.0</c:v>
                </c:pt>
                <c:pt idx="3">
                  <c:v>127.0</c:v>
                </c:pt>
                <c:pt idx="4">
                  <c:v>127.0</c:v>
                </c:pt>
                <c:pt idx="5">
                  <c:v>127.0</c:v>
                </c:pt>
                <c:pt idx="6">
                  <c:v>135.0</c:v>
                </c:pt>
                <c:pt idx="7">
                  <c:v>133.0</c:v>
                </c:pt>
                <c:pt idx="8">
                  <c:v>135.0</c:v>
                </c:pt>
                <c:pt idx="9">
                  <c:v>375.0</c:v>
                </c:pt>
                <c:pt idx="10">
                  <c:v>383.0</c:v>
                </c:pt>
                <c:pt idx="11">
                  <c:v>399.0</c:v>
                </c:pt>
                <c:pt idx="12">
                  <c:v>350.0</c:v>
                </c:pt>
                <c:pt idx="13">
                  <c:v>1844.0</c:v>
                </c:pt>
                <c:pt idx="14">
                  <c:v>1745.0</c:v>
                </c:pt>
                <c:pt idx="15">
                  <c:v>1480.0</c:v>
                </c:pt>
                <c:pt idx="16">
                  <c:v>1470.0</c:v>
                </c:pt>
                <c:pt idx="17">
                  <c:v>1133.0</c:v>
                </c:pt>
                <c:pt idx="18">
                  <c:v>1014.0</c:v>
                </c:pt>
                <c:pt idx="19">
                  <c:v>97.0</c:v>
                </c:pt>
                <c:pt idx="20">
                  <c:v>1821.0</c:v>
                </c:pt>
                <c:pt idx="21">
                  <c:v>3608.0</c:v>
                </c:pt>
                <c:pt idx="22">
                  <c:v>4250.0</c:v>
                </c:pt>
                <c:pt idx="23">
                  <c:v>4494.0</c:v>
                </c:pt>
                <c:pt idx="24">
                  <c:v>4656.0</c:v>
                </c:pt>
                <c:pt idx="25">
                  <c:v>6172.0</c:v>
                </c:pt>
                <c:pt idx="26">
                  <c:v>6679.0</c:v>
                </c:pt>
                <c:pt idx="27">
                  <c:v>5426.0</c:v>
                </c:pt>
                <c:pt idx="28">
                  <c:v>5207.0</c:v>
                </c:pt>
                <c:pt idx="29">
                  <c:v>4344.0</c:v>
                </c:pt>
                <c:pt idx="30">
                  <c:v>3731.0</c:v>
                </c:pt>
                <c:pt idx="31">
                  <c:v>2262.0</c:v>
                </c:pt>
                <c:pt idx="32">
                  <c:v>5683.0</c:v>
                </c:pt>
                <c:pt idx="33">
                  <c:v>16955.0</c:v>
                </c:pt>
                <c:pt idx="34">
                  <c:v>17335.0</c:v>
                </c:pt>
                <c:pt idx="35">
                  <c:v>17772.0</c:v>
                </c:pt>
                <c:pt idx="36">
                  <c:v>15770.0</c:v>
                </c:pt>
                <c:pt idx="37">
                  <c:v>26245.0</c:v>
                </c:pt>
                <c:pt idx="38">
                  <c:v>24644.0</c:v>
                </c:pt>
                <c:pt idx="39">
                  <c:v>18378.0</c:v>
                </c:pt>
                <c:pt idx="40">
                  <c:v>18461.0</c:v>
                </c:pt>
                <c:pt idx="41">
                  <c:v>13585.0</c:v>
                </c:pt>
                <c:pt idx="42">
                  <c:v>10772.0</c:v>
                </c:pt>
                <c:pt idx="43">
                  <c:v>6945.0</c:v>
                </c:pt>
                <c:pt idx="44">
                  <c:v>20993.0</c:v>
                </c:pt>
                <c:pt idx="45">
                  <c:v>30223.0</c:v>
                </c:pt>
                <c:pt idx="46">
                  <c:v>30587.0</c:v>
                </c:pt>
                <c:pt idx="47">
                  <c:v>31729.0</c:v>
                </c:pt>
                <c:pt idx="48">
                  <c:v>22851.0</c:v>
                </c:pt>
                <c:pt idx="49">
                  <c:v>31953.0</c:v>
                </c:pt>
                <c:pt idx="50">
                  <c:v>32107.0</c:v>
                </c:pt>
                <c:pt idx="51">
                  <c:v>32249.0</c:v>
                </c:pt>
                <c:pt idx="52">
                  <c:v>29672.0</c:v>
                </c:pt>
                <c:pt idx="53">
                  <c:v>15294.0</c:v>
                </c:pt>
                <c:pt idx="54">
                  <c:v>11217.0</c:v>
                </c:pt>
                <c:pt idx="55">
                  <c:v>7918.0</c:v>
                </c:pt>
                <c:pt idx="56">
                  <c:v>27577.0</c:v>
                </c:pt>
                <c:pt idx="57">
                  <c:v>36557.0</c:v>
                </c:pt>
                <c:pt idx="58">
                  <c:v>36927.0</c:v>
                </c:pt>
                <c:pt idx="59">
                  <c:v>36725.0</c:v>
                </c:pt>
                <c:pt idx="60">
                  <c:v>22978.0</c:v>
                </c:pt>
                <c:pt idx="61">
                  <c:v>40879.0</c:v>
                </c:pt>
                <c:pt idx="62">
                  <c:v>37630.0</c:v>
                </c:pt>
                <c:pt idx="63">
                  <c:v>37938.0</c:v>
                </c:pt>
                <c:pt idx="64">
                  <c:v>36111.0</c:v>
                </c:pt>
                <c:pt idx="65">
                  <c:v>21218.0</c:v>
                </c:pt>
                <c:pt idx="66">
                  <c:v>13666.0</c:v>
                </c:pt>
                <c:pt idx="67">
                  <c:v>11364.0</c:v>
                </c:pt>
                <c:pt idx="68">
                  <c:v>41513.0</c:v>
                </c:pt>
                <c:pt idx="69">
                  <c:v>51115.0</c:v>
                </c:pt>
                <c:pt idx="70">
                  <c:v>52334.0</c:v>
                </c:pt>
                <c:pt idx="71">
                  <c:v>52448.0</c:v>
                </c:pt>
                <c:pt idx="72">
                  <c:v>33866.0</c:v>
                </c:pt>
                <c:pt idx="73">
                  <c:v>57259.0</c:v>
                </c:pt>
                <c:pt idx="74">
                  <c:v>57106.0</c:v>
                </c:pt>
                <c:pt idx="75">
                  <c:v>53954.0</c:v>
                </c:pt>
                <c:pt idx="76">
                  <c:v>48477.0</c:v>
                </c:pt>
                <c:pt idx="77">
                  <c:v>26740.0</c:v>
                </c:pt>
                <c:pt idx="78">
                  <c:v>17266.0</c:v>
                </c:pt>
                <c:pt idx="79">
                  <c:v>15779.0</c:v>
                </c:pt>
                <c:pt idx="80">
                  <c:v>49250.0</c:v>
                </c:pt>
                <c:pt idx="81">
                  <c:v>63090.0</c:v>
                </c:pt>
                <c:pt idx="82">
                  <c:v>63992.0</c:v>
                </c:pt>
                <c:pt idx="83">
                  <c:v>65365.0</c:v>
                </c:pt>
                <c:pt idx="84">
                  <c:v>37231.0</c:v>
                </c:pt>
                <c:pt idx="85">
                  <c:v>57964.0</c:v>
                </c:pt>
                <c:pt idx="86">
                  <c:v>57742.0</c:v>
                </c:pt>
                <c:pt idx="87">
                  <c:v>58483.0</c:v>
                </c:pt>
                <c:pt idx="88">
                  <c:v>53001.0</c:v>
                </c:pt>
                <c:pt idx="89">
                  <c:v>30873.0</c:v>
                </c:pt>
                <c:pt idx="90">
                  <c:v>19357.0</c:v>
                </c:pt>
                <c:pt idx="91">
                  <c:v>18075.0</c:v>
                </c:pt>
                <c:pt idx="92">
                  <c:v>53282.0</c:v>
                </c:pt>
                <c:pt idx="93">
                  <c:v>65175.0</c:v>
                </c:pt>
                <c:pt idx="94">
                  <c:v>66772.0</c:v>
                </c:pt>
                <c:pt idx="95">
                  <c:v>66970.0</c:v>
                </c:pt>
                <c:pt idx="96">
                  <c:v>41222.0</c:v>
                </c:pt>
                <c:pt idx="97">
                  <c:v>65948.0</c:v>
                </c:pt>
                <c:pt idx="98">
                  <c:v>61838.0</c:v>
                </c:pt>
                <c:pt idx="99">
                  <c:v>61998.0</c:v>
                </c:pt>
                <c:pt idx="100">
                  <c:v>55269.0</c:v>
                </c:pt>
                <c:pt idx="101">
                  <c:v>34233.0</c:v>
                </c:pt>
                <c:pt idx="102">
                  <c:v>24138.0</c:v>
                </c:pt>
                <c:pt idx="103">
                  <c:v>19942.0</c:v>
                </c:pt>
                <c:pt idx="104">
                  <c:v>52319.0</c:v>
                </c:pt>
                <c:pt idx="105">
                  <c:v>70511.0</c:v>
                </c:pt>
                <c:pt idx="106">
                  <c:v>70857.0</c:v>
                </c:pt>
                <c:pt idx="107">
                  <c:v>71699.0</c:v>
                </c:pt>
                <c:pt idx="108">
                  <c:v>47761.0</c:v>
                </c:pt>
                <c:pt idx="109">
                  <c:v>72363.0</c:v>
                </c:pt>
                <c:pt idx="110">
                  <c:v>65601.0</c:v>
                </c:pt>
                <c:pt idx="111">
                  <c:v>65263.0</c:v>
                </c:pt>
                <c:pt idx="112">
                  <c:v>59235.0</c:v>
                </c:pt>
                <c:pt idx="113">
                  <c:v>39312.0</c:v>
                </c:pt>
                <c:pt idx="114">
                  <c:v>27910.0</c:v>
                </c:pt>
                <c:pt idx="115">
                  <c:v>21284.0</c:v>
                </c:pt>
                <c:pt idx="116">
                  <c:v>56059.0</c:v>
                </c:pt>
                <c:pt idx="117">
                  <c:v>75032.0</c:v>
                </c:pt>
                <c:pt idx="118">
                  <c:v>74339.0</c:v>
                </c:pt>
                <c:pt idx="119">
                  <c:v>74325.0</c:v>
                </c:pt>
                <c:pt idx="120">
                  <c:v>44086.0</c:v>
                </c:pt>
                <c:pt idx="121">
                  <c:v>78081.0</c:v>
                </c:pt>
                <c:pt idx="122">
                  <c:v>73872.0</c:v>
                </c:pt>
                <c:pt idx="123">
                  <c:v>71078.0</c:v>
                </c:pt>
                <c:pt idx="124">
                  <c:v>63671.0</c:v>
                </c:pt>
                <c:pt idx="125">
                  <c:v>40318.0</c:v>
                </c:pt>
              </c:numCache>
            </c:numRef>
          </c:yVal>
          <c:smooth val="1"/>
        </c:ser>
        <c:ser>
          <c:idx val="1"/>
          <c:order val="1"/>
          <c:tx>
            <c:v>Individual Students</c:v>
          </c:tx>
          <c:spPr>
            <a:ln>
              <a:solidFill>
                <a:srgbClr val="008000"/>
              </a:solidFill>
            </a:ln>
          </c:spPr>
          <c:marker>
            <c:symbol val="diamond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[enrollment.xlsx]Sheet1!$B$1:$B$126</c:f>
              <c:numCache>
                <c:formatCode>General</c:formatCode>
                <c:ptCount val="126"/>
                <c:pt idx="0">
                  <c:v>2001.0</c:v>
                </c:pt>
                <c:pt idx="1">
                  <c:v>2001.08333333333</c:v>
                </c:pt>
                <c:pt idx="2">
                  <c:v>2001.16666666667</c:v>
                </c:pt>
                <c:pt idx="3">
                  <c:v>2001.25</c:v>
                </c:pt>
                <c:pt idx="4">
                  <c:v>2001.33333333333</c:v>
                </c:pt>
                <c:pt idx="5">
                  <c:v>2001.41666666667</c:v>
                </c:pt>
                <c:pt idx="6">
                  <c:v>2001.5</c:v>
                </c:pt>
                <c:pt idx="7">
                  <c:v>2001.58333333333</c:v>
                </c:pt>
                <c:pt idx="8">
                  <c:v>2001.66666666667</c:v>
                </c:pt>
                <c:pt idx="9">
                  <c:v>2001.75</c:v>
                </c:pt>
                <c:pt idx="10">
                  <c:v>2001.83333333333</c:v>
                </c:pt>
                <c:pt idx="11">
                  <c:v>2001.91666666666</c:v>
                </c:pt>
                <c:pt idx="12">
                  <c:v>2002.0</c:v>
                </c:pt>
                <c:pt idx="13">
                  <c:v>2002.08333333333</c:v>
                </c:pt>
                <c:pt idx="14">
                  <c:v>2002.16666666666</c:v>
                </c:pt>
                <c:pt idx="15">
                  <c:v>2002.25</c:v>
                </c:pt>
                <c:pt idx="16">
                  <c:v>2002.33333333333</c:v>
                </c:pt>
                <c:pt idx="17">
                  <c:v>2002.41666666666</c:v>
                </c:pt>
                <c:pt idx="18">
                  <c:v>2002.5</c:v>
                </c:pt>
                <c:pt idx="19">
                  <c:v>2002.58333333333</c:v>
                </c:pt>
                <c:pt idx="20">
                  <c:v>2002.66666666666</c:v>
                </c:pt>
                <c:pt idx="21">
                  <c:v>2002.75</c:v>
                </c:pt>
                <c:pt idx="22">
                  <c:v>2002.83333333333</c:v>
                </c:pt>
                <c:pt idx="23">
                  <c:v>2002.91666666666</c:v>
                </c:pt>
                <c:pt idx="24">
                  <c:v>2003.0</c:v>
                </c:pt>
                <c:pt idx="25">
                  <c:v>2003.08333333333</c:v>
                </c:pt>
                <c:pt idx="26">
                  <c:v>2003.16666666666</c:v>
                </c:pt>
                <c:pt idx="27">
                  <c:v>2003.25</c:v>
                </c:pt>
                <c:pt idx="28">
                  <c:v>2003.33333333333</c:v>
                </c:pt>
                <c:pt idx="29">
                  <c:v>2003.41666666666</c:v>
                </c:pt>
                <c:pt idx="30">
                  <c:v>2003.5</c:v>
                </c:pt>
                <c:pt idx="31">
                  <c:v>2003.58333333333</c:v>
                </c:pt>
                <c:pt idx="32">
                  <c:v>2003.66666666666</c:v>
                </c:pt>
                <c:pt idx="33">
                  <c:v>2003.75</c:v>
                </c:pt>
                <c:pt idx="34">
                  <c:v>2003.83333333333</c:v>
                </c:pt>
                <c:pt idx="35">
                  <c:v>2003.91666666666</c:v>
                </c:pt>
                <c:pt idx="36">
                  <c:v>2004.0</c:v>
                </c:pt>
                <c:pt idx="37">
                  <c:v>2004.08333333333</c:v>
                </c:pt>
                <c:pt idx="38">
                  <c:v>2004.16666666666</c:v>
                </c:pt>
                <c:pt idx="39">
                  <c:v>2004.25</c:v>
                </c:pt>
                <c:pt idx="40">
                  <c:v>2004.33333333333</c:v>
                </c:pt>
                <c:pt idx="41">
                  <c:v>2004.41666666666</c:v>
                </c:pt>
                <c:pt idx="42">
                  <c:v>2004.5</c:v>
                </c:pt>
                <c:pt idx="43">
                  <c:v>2004.58333333333</c:v>
                </c:pt>
                <c:pt idx="44">
                  <c:v>2004.66666666666</c:v>
                </c:pt>
                <c:pt idx="45">
                  <c:v>2004.75</c:v>
                </c:pt>
                <c:pt idx="46">
                  <c:v>2004.83333333333</c:v>
                </c:pt>
                <c:pt idx="47">
                  <c:v>2004.91666666666</c:v>
                </c:pt>
                <c:pt idx="48">
                  <c:v>2005.0</c:v>
                </c:pt>
                <c:pt idx="49">
                  <c:v>2005.08333333333</c:v>
                </c:pt>
                <c:pt idx="50">
                  <c:v>2005.16666666666</c:v>
                </c:pt>
                <c:pt idx="51">
                  <c:v>2005.25</c:v>
                </c:pt>
                <c:pt idx="52">
                  <c:v>2005.33333333333</c:v>
                </c:pt>
                <c:pt idx="53">
                  <c:v>2005.41666666666</c:v>
                </c:pt>
                <c:pt idx="54">
                  <c:v>2005.49999999999</c:v>
                </c:pt>
                <c:pt idx="55">
                  <c:v>2005.58333333333</c:v>
                </c:pt>
                <c:pt idx="56">
                  <c:v>2005.66666666666</c:v>
                </c:pt>
                <c:pt idx="57">
                  <c:v>2005.74999999999</c:v>
                </c:pt>
                <c:pt idx="58">
                  <c:v>2005.83333333333</c:v>
                </c:pt>
                <c:pt idx="59">
                  <c:v>2005.91666666666</c:v>
                </c:pt>
                <c:pt idx="60">
                  <c:v>2005.99999999999</c:v>
                </c:pt>
                <c:pt idx="61">
                  <c:v>2006.08333333333</c:v>
                </c:pt>
                <c:pt idx="62">
                  <c:v>2006.16666666666</c:v>
                </c:pt>
                <c:pt idx="63">
                  <c:v>2006.24999999999</c:v>
                </c:pt>
                <c:pt idx="64">
                  <c:v>2006.33333333333</c:v>
                </c:pt>
                <c:pt idx="65">
                  <c:v>2006.41666666666</c:v>
                </c:pt>
                <c:pt idx="66">
                  <c:v>2006.49999999999</c:v>
                </c:pt>
                <c:pt idx="67">
                  <c:v>2006.58333333333</c:v>
                </c:pt>
                <c:pt idx="68">
                  <c:v>2006.66666666666</c:v>
                </c:pt>
                <c:pt idx="69">
                  <c:v>2006.74999999999</c:v>
                </c:pt>
                <c:pt idx="70">
                  <c:v>2006.83333333333</c:v>
                </c:pt>
                <c:pt idx="71">
                  <c:v>2006.91666666666</c:v>
                </c:pt>
                <c:pt idx="72">
                  <c:v>2006.99999999999</c:v>
                </c:pt>
                <c:pt idx="73">
                  <c:v>2007.08333333333</c:v>
                </c:pt>
                <c:pt idx="74">
                  <c:v>2007.16666666666</c:v>
                </c:pt>
                <c:pt idx="75">
                  <c:v>2007.24999999999</c:v>
                </c:pt>
                <c:pt idx="76">
                  <c:v>2007.33333333333</c:v>
                </c:pt>
                <c:pt idx="77">
                  <c:v>2007.41666666666</c:v>
                </c:pt>
                <c:pt idx="78">
                  <c:v>2007.49999999999</c:v>
                </c:pt>
                <c:pt idx="79">
                  <c:v>2007.58333333333</c:v>
                </c:pt>
                <c:pt idx="80">
                  <c:v>2007.66666666666</c:v>
                </c:pt>
                <c:pt idx="81">
                  <c:v>2007.74999999999</c:v>
                </c:pt>
                <c:pt idx="82">
                  <c:v>2007.83333333333</c:v>
                </c:pt>
                <c:pt idx="83">
                  <c:v>2007.91666666666</c:v>
                </c:pt>
                <c:pt idx="84">
                  <c:v>2007.99999999999</c:v>
                </c:pt>
                <c:pt idx="85">
                  <c:v>2008.08333333333</c:v>
                </c:pt>
                <c:pt idx="86">
                  <c:v>2008.16666666666</c:v>
                </c:pt>
                <c:pt idx="87">
                  <c:v>2008.24999999999</c:v>
                </c:pt>
                <c:pt idx="88">
                  <c:v>2008.33333333333</c:v>
                </c:pt>
                <c:pt idx="89">
                  <c:v>2008.41666666666</c:v>
                </c:pt>
                <c:pt idx="90">
                  <c:v>2008.49999999999</c:v>
                </c:pt>
                <c:pt idx="91">
                  <c:v>2008.58333333333</c:v>
                </c:pt>
                <c:pt idx="92">
                  <c:v>2008.66666666666</c:v>
                </c:pt>
                <c:pt idx="93">
                  <c:v>2008.74999999999</c:v>
                </c:pt>
                <c:pt idx="94">
                  <c:v>2008.83333333333</c:v>
                </c:pt>
                <c:pt idx="95">
                  <c:v>2008.91666666666</c:v>
                </c:pt>
                <c:pt idx="96">
                  <c:v>2008.99999999999</c:v>
                </c:pt>
                <c:pt idx="97">
                  <c:v>2009.08333333333</c:v>
                </c:pt>
                <c:pt idx="98">
                  <c:v>2009.16666666666</c:v>
                </c:pt>
                <c:pt idx="99">
                  <c:v>2009.24999999999</c:v>
                </c:pt>
                <c:pt idx="100">
                  <c:v>2009.33333333332</c:v>
                </c:pt>
                <c:pt idx="101">
                  <c:v>2009.41666666666</c:v>
                </c:pt>
                <c:pt idx="102">
                  <c:v>2009.49999999999</c:v>
                </c:pt>
                <c:pt idx="103">
                  <c:v>2009.58333333332</c:v>
                </c:pt>
                <c:pt idx="104">
                  <c:v>2009.66666666666</c:v>
                </c:pt>
                <c:pt idx="105">
                  <c:v>2009.74999999999</c:v>
                </c:pt>
                <c:pt idx="106">
                  <c:v>2009.83333333332</c:v>
                </c:pt>
                <c:pt idx="107">
                  <c:v>2009.91666666666</c:v>
                </c:pt>
                <c:pt idx="108">
                  <c:v>2009.99999999999</c:v>
                </c:pt>
                <c:pt idx="109">
                  <c:v>2010.08333333332</c:v>
                </c:pt>
                <c:pt idx="110">
                  <c:v>2010.16666666666</c:v>
                </c:pt>
                <c:pt idx="111">
                  <c:v>2010.24999999999</c:v>
                </c:pt>
                <c:pt idx="112">
                  <c:v>2010.33333333332</c:v>
                </c:pt>
                <c:pt idx="113">
                  <c:v>2010.41666666666</c:v>
                </c:pt>
                <c:pt idx="114">
                  <c:v>2010.49999999999</c:v>
                </c:pt>
                <c:pt idx="115">
                  <c:v>2010.58333333332</c:v>
                </c:pt>
                <c:pt idx="116">
                  <c:v>2010.66666666666</c:v>
                </c:pt>
                <c:pt idx="117">
                  <c:v>2010.74999999999</c:v>
                </c:pt>
                <c:pt idx="118">
                  <c:v>2010.83333333332</c:v>
                </c:pt>
                <c:pt idx="119">
                  <c:v>2010.91666666666</c:v>
                </c:pt>
                <c:pt idx="120">
                  <c:v>2010.99999999999</c:v>
                </c:pt>
                <c:pt idx="121">
                  <c:v>2011.08333333332</c:v>
                </c:pt>
                <c:pt idx="122">
                  <c:v>2011.16666666666</c:v>
                </c:pt>
                <c:pt idx="123">
                  <c:v>2011.24999999999</c:v>
                </c:pt>
                <c:pt idx="124">
                  <c:v>2011.33333333332</c:v>
                </c:pt>
                <c:pt idx="125">
                  <c:v>2011.41666666666</c:v>
                </c:pt>
              </c:numCache>
            </c:numRef>
          </c:xVal>
          <c:yVal>
            <c:numRef>
              <c:f>[enrollment.xlsx]Sheet1!$D$1:$D$126</c:f>
              <c:numCache>
                <c:formatCode>General</c:formatCode>
                <c:ptCount val="126"/>
                <c:pt idx="0">
                  <c:v>0.0</c:v>
                </c:pt>
                <c:pt idx="1">
                  <c:v>15.0</c:v>
                </c:pt>
                <c:pt idx="2">
                  <c:v>126.0</c:v>
                </c:pt>
                <c:pt idx="3">
                  <c:v>126.0</c:v>
                </c:pt>
                <c:pt idx="4">
                  <c:v>126.0</c:v>
                </c:pt>
                <c:pt idx="5">
                  <c:v>126.0</c:v>
                </c:pt>
                <c:pt idx="6">
                  <c:v>134.0</c:v>
                </c:pt>
                <c:pt idx="7">
                  <c:v>131.0</c:v>
                </c:pt>
                <c:pt idx="8">
                  <c:v>128.0</c:v>
                </c:pt>
                <c:pt idx="9">
                  <c:v>275.0</c:v>
                </c:pt>
                <c:pt idx="10">
                  <c:v>283.0</c:v>
                </c:pt>
                <c:pt idx="11">
                  <c:v>297.0</c:v>
                </c:pt>
                <c:pt idx="12">
                  <c:v>250.0</c:v>
                </c:pt>
                <c:pt idx="13">
                  <c:v>1523.0</c:v>
                </c:pt>
                <c:pt idx="14">
                  <c:v>1521.0</c:v>
                </c:pt>
                <c:pt idx="15">
                  <c:v>1357.0</c:v>
                </c:pt>
                <c:pt idx="16">
                  <c:v>1339.0</c:v>
                </c:pt>
                <c:pt idx="17">
                  <c:v>1027.0</c:v>
                </c:pt>
                <c:pt idx="18">
                  <c:v>915.0</c:v>
                </c:pt>
                <c:pt idx="19">
                  <c:v>89.0</c:v>
                </c:pt>
                <c:pt idx="20">
                  <c:v>1770.0</c:v>
                </c:pt>
                <c:pt idx="21">
                  <c:v>3278.0</c:v>
                </c:pt>
                <c:pt idx="22">
                  <c:v>3860.0</c:v>
                </c:pt>
                <c:pt idx="23">
                  <c:v>4124.0</c:v>
                </c:pt>
                <c:pt idx="24">
                  <c:v>4094.0</c:v>
                </c:pt>
                <c:pt idx="25">
                  <c:v>5202.0</c:v>
                </c:pt>
                <c:pt idx="26">
                  <c:v>5400.0</c:v>
                </c:pt>
                <c:pt idx="27">
                  <c:v>4548.0</c:v>
                </c:pt>
                <c:pt idx="28">
                  <c:v>4369.0</c:v>
                </c:pt>
                <c:pt idx="29">
                  <c:v>3921.0</c:v>
                </c:pt>
                <c:pt idx="30">
                  <c:v>3425.0</c:v>
                </c:pt>
                <c:pt idx="31">
                  <c:v>2104.0</c:v>
                </c:pt>
                <c:pt idx="32">
                  <c:v>5354.0</c:v>
                </c:pt>
                <c:pt idx="33">
                  <c:v>13226.0</c:v>
                </c:pt>
                <c:pt idx="34">
                  <c:v>13520.0</c:v>
                </c:pt>
                <c:pt idx="35">
                  <c:v>13773.0</c:v>
                </c:pt>
                <c:pt idx="36">
                  <c:v>12181.0</c:v>
                </c:pt>
                <c:pt idx="37">
                  <c:v>18489.0</c:v>
                </c:pt>
                <c:pt idx="38">
                  <c:v>17710.0</c:v>
                </c:pt>
                <c:pt idx="39">
                  <c:v>15323.0</c:v>
                </c:pt>
                <c:pt idx="40">
                  <c:v>15221.0</c:v>
                </c:pt>
                <c:pt idx="41">
                  <c:v>11413.0</c:v>
                </c:pt>
                <c:pt idx="42">
                  <c:v>8864.0</c:v>
                </c:pt>
                <c:pt idx="43">
                  <c:v>6333.0</c:v>
                </c:pt>
                <c:pt idx="44">
                  <c:v>17576.0</c:v>
                </c:pt>
                <c:pt idx="45">
                  <c:v>23839.0</c:v>
                </c:pt>
                <c:pt idx="46">
                  <c:v>24095.0</c:v>
                </c:pt>
                <c:pt idx="47">
                  <c:v>24991.0</c:v>
                </c:pt>
                <c:pt idx="48">
                  <c:v>18995.0</c:v>
                </c:pt>
                <c:pt idx="49">
                  <c:v>24648.0</c:v>
                </c:pt>
                <c:pt idx="50">
                  <c:v>25780.0</c:v>
                </c:pt>
                <c:pt idx="51">
                  <c:v>25849.0</c:v>
                </c:pt>
                <c:pt idx="52">
                  <c:v>24830.0</c:v>
                </c:pt>
                <c:pt idx="53">
                  <c:v>13854.0</c:v>
                </c:pt>
                <c:pt idx="54">
                  <c:v>9818.0</c:v>
                </c:pt>
                <c:pt idx="55">
                  <c:v>6896.0</c:v>
                </c:pt>
                <c:pt idx="56">
                  <c:v>23459.0</c:v>
                </c:pt>
                <c:pt idx="57">
                  <c:v>29669.0</c:v>
                </c:pt>
                <c:pt idx="58">
                  <c:v>29963.0</c:v>
                </c:pt>
                <c:pt idx="59">
                  <c:v>29821.0</c:v>
                </c:pt>
                <c:pt idx="60">
                  <c:v>19663.0</c:v>
                </c:pt>
                <c:pt idx="61">
                  <c:v>32383.0</c:v>
                </c:pt>
                <c:pt idx="62">
                  <c:v>30495.0</c:v>
                </c:pt>
                <c:pt idx="63">
                  <c:v>30425.0</c:v>
                </c:pt>
                <c:pt idx="64">
                  <c:v>29488.0</c:v>
                </c:pt>
                <c:pt idx="65">
                  <c:v>17839.0</c:v>
                </c:pt>
                <c:pt idx="66">
                  <c:v>11628.0</c:v>
                </c:pt>
                <c:pt idx="67">
                  <c:v>9729.0</c:v>
                </c:pt>
                <c:pt idx="68">
                  <c:v>33058.0</c:v>
                </c:pt>
                <c:pt idx="69">
                  <c:v>40790.0</c:v>
                </c:pt>
                <c:pt idx="70">
                  <c:v>41100.0</c:v>
                </c:pt>
                <c:pt idx="71">
                  <c:v>41276.0</c:v>
                </c:pt>
                <c:pt idx="72">
                  <c:v>28679.0</c:v>
                </c:pt>
                <c:pt idx="73">
                  <c:v>43404.0</c:v>
                </c:pt>
                <c:pt idx="74">
                  <c:v>43114.0</c:v>
                </c:pt>
                <c:pt idx="75">
                  <c:v>40867.0</c:v>
                </c:pt>
                <c:pt idx="76">
                  <c:v>38222.0</c:v>
                </c:pt>
                <c:pt idx="77">
                  <c:v>22354.0</c:v>
                </c:pt>
                <c:pt idx="78">
                  <c:v>14458.0</c:v>
                </c:pt>
                <c:pt idx="79">
                  <c:v>13280.0</c:v>
                </c:pt>
                <c:pt idx="80">
                  <c:v>38335.0</c:v>
                </c:pt>
                <c:pt idx="81">
                  <c:v>46052.0</c:v>
                </c:pt>
                <c:pt idx="82">
                  <c:v>46778.0</c:v>
                </c:pt>
                <c:pt idx="83">
                  <c:v>47452.0</c:v>
                </c:pt>
                <c:pt idx="84">
                  <c:v>30272.0</c:v>
                </c:pt>
                <c:pt idx="85">
                  <c:v>42493.0</c:v>
                </c:pt>
                <c:pt idx="86">
                  <c:v>42066.0</c:v>
                </c:pt>
                <c:pt idx="87">
                  <c:v>41978.0</c:v>
                </c:pt>
                <c:pt idx="88">
                  <c:v>38934.0</c:v>
                </c:pt>
                <c:pt idx="89">
                  <c:v>25121.0</c:v>
                </c:pt>
                <c:pt idx="90">
                  <c:v>16443.0</c:v>
                </c:pt>
                <c:pt idx="91">
                  <c:v>14690.0</c:v>
                </c:pt>
                <c:pt idx="92">
                  <c:v>41727.0</c:v>
                </c:pt>
                <c:pt idx="93">
                  <c:v>49507.0</c:v>
                </c:pt>
                <c:pt idx="94">
                  <c:v>50698.0</c:v>
                </c:pt>
                <c:pt idx="95">
                  <c:v>50532.0</c:v>
                </c:pt>
                <c:pt idx="96">
                  <c:v>34263.0</c:v>
                </c:pt>
                <c:pt idx="97">
                  <c:v>49590.0</c:v>
                </c:pt>
                <c:pt idx="98">
                  <c:v>46797.0</c:v>
                </c:pt>
                <c:pt idx="99">
                  <c:v>46771.0</c:v>
                </c:pt>
                <c:pt idx="100">
                  <c:v>42554.0</c:v>
                </c:pt>
                <c:pt idx="101">
                  <c:v>28462.0</c:v>
                </c:pt>
                <c:pt idx="102">
                  <c:v>20023.0</c:v>
                </c:pt>
                <c:pt idx="103">
                  <c:v>16870.0</c:v>
                </c:pt>
                <c:pt idx="104">
                  <c:v>42443.0</c:v>
                </c:pt>
                <c:pt idx="105">
                  <c:v>54465.0</c:v>
                </c:pt>
                <c:pt idx="106">
                  <c:v>54947.0</c:v>
                </c:pt>
                <c:pt idx="107">
                  <c:v>55303.0</c:v>
                </c:pt>
                <c:pt idx="108">
                  <c:v>41357.0</c:v>
                </c:pt>
                <c:pt idx="109">
                  <c:v>54057.0</c:v>
                </c:pt>
                <c:pt idx="110">
                  <c:v>50917.0</c:v>
                </c:pt>
                <c:pt idx="111">
                  <c:v>50538.0</c:v>
                </c:pt>
                <c:pt idx="112">
                  <c:v>46613.0</c:v>
                </c:pt>
                <c:pt idx="113">
                  <c:v>32862.0</c:v>
                </c:pt>
                <c:pt idx="114">
                  <c:v>22328.0</c:v>
                </c:pt>
                <c:pt idx="115">
                  <c:v>17845.0</c:v>
                </c:pt>
                <c:pt idx="116">
                  <c:v>44789.0</c:v>
                </c:pt>
                <c:pt idx="117">
                  <c:v>56472.0</c:v>
                </c:pt>
                <c:pt idx="118">
                  <c:v>57378.0</c:v>
                </c:pt>
                <c:pt idx="119">
                  <c:v>57366.0</c:v>
                </c:pt>
                <c:pt idx="120">
                  <c:v>38713.0</c:v>
                </c:pt>
                <c:pt idx="121">
                  <c:v>58389.0</c:v>
                </c:pt>
                <c:pt idx="122">
                  <c:v>57931.0</c:v>
                </c:pt>
                <c:pt idx="123">
                  <c:v>55896.0</c:v>
                </c:pt>
                <c:pt idx="124">
                  <c:v>51098.0</c:v>
                </c:pt>
                <c:pt idx="125">
                  <c:v>33954.0</c:v>
                </c:pt>
              </c:numCache>
            </c:numRef>
          </c:yVal>
          <c:smooth val="1"/>
        </c:ser>
        <c:dLbls/>
        <c:axId val="402381288"/>
        <c:axId val="402384488"/>
      </c:scatterChart>
      <c:valAx>
        <c:axId val="402381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02384488"/>
        <c:crosses val="autoZero"/>
        <c:crossBetween val="midCat"/>
      </c:valAx>
      <c:valAx>
        <c:axId val="402384488"/>
        <c:scaling>
          <c:orientation val="minMax"/>
          <c:max val="80000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02381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2197663956162"/>
          <c:y val="0.0580578798454819"/>
          <c:w val="0.520814471512178"/>
          <c:h val="0.236469388370569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24970-F7B9-0143-92C6-006DA3DC6E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544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05EC-36DE-2B44-99BF-37314FD80C57}" type="slidenum">
              <a:rPr lang="en-US"/>
              <a:pPr/>
              <a:t>22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0A26-F25E-144F-9584-69CBD45F26FB}" type="slidenum">
              <a:rPr lang="en-US"/>
              <a:pPr/>
              <a:t>23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F26A1-ABC4-EA48-9F67-9AD8BE87CEAA}" type="slidenum">
              <a:rPr lang="en-US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1C635-84F9-3E42-9002-CFE740254E5D}" type="slidenum">
              <a:rPr lang="en-US"/>
              <a:pPr/>
              <a:t>25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8C33-3785-D742-800F-88AFB8BD3B66}" type="slidenum">
              <a:rPr lang="en-US"/>
              <a:pPr/>
              <a:t>26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5863-AF24-A34F-A61C-DDA1C7D6E9CF}" type="slidenum">
              <a:rPr lang="en-US"/>
              <a:pPr/>
              <a:t>36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33982-655D-C344-BFC8-B06E287345A9}" type="slidenum">
              <a:rPr lang="en-US"/>
              <a:pPr/>
              <a:t>38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9B0D439F-1489-DB42-889E-11A25EC15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CF15A-CA33-5545-8511-9EDB570A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58515-D87E-A04A-906F-BEB57757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1F17B-8735-3D4D-8C3E-D8553CEAD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B55E8-8A1A-1F45-9DFD-23AD49984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36C6-127F-6544-BF7C-FF34151B6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B35C0-FFF3-8E4F-9A74-74810604C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45CB8-3B9B-1F45-AFE4-535D547AB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962B-05CF-534D-B7C0-DCFDA1804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454CF-D38C-0147-BB7A-2E1213F2E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420C2-1121-B24A-88C9-7EAC0B89F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762000"/>
            <a:chOff x="288" y="192"/>
            <a:chExt cx="5232" cy="8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" y="342"/>
              <a:ext cx="4902" cy="9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 flipV="1">
              <a:off x="408" y="671"/>
              <a:ext cx="4989" cy="28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A8A1DBBA-DB8D-904E-9EB1-A101DAECBD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jpeg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Relationship Id="rId3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eg"/><Relationship Id="rId3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The Assessment Continuum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951274"/>
            <a:ext cx="27879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James (J.T.) Laverty</a:t>
            </a:r>
          </a:p>
          <a:p>
            <a:r>
              <a:rPr lang="en-US" sz="1800" dirty="0" smtClean="0"/>
              <a:t>Michigan State University</a:t>
            </a:r>
          </a:p>
          <a:p>
            <a:r>
              <a:rPr lang="en-US" sz="1800" dirty="0" smtClean="0"/>
              <a:t>April 16, 2012</a:t>
            </a:r>
          </a:p>
          <a:p>
            <a:endParaRPr lang="en-US" sz="1800" dirty="0"/>
          </a:p>
          <a:p>
            <a:r>
              <a:rPr lang="en-US" sz="1800" dirty="0" smtClean="0"/>
              <a:t>Slides borrowed from:</a:t>
            </a:r>
          </a:p>
          <a:p>
            <a:r>
              <a:rPr lang="en-US" sz="1800" dirty="0" err="1" smtClean="0"/>
              <a:t>Gerd</a:t>
            </a:r>
            <a:r>
              <a:rPr lang="en-US" sz="1800" dirty="0" smtClean="0"/>
              <a:t> </a:t>
            </a:r>
            <a:r>
              <a:rPr lang="en-US" sz="1800" dirty="0" err="1" smtClean="0"/>
              <a:t>Kortemeyer</a:t>
            </a:r>
            <a:endParaRPr lang="en-US" sz="18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548563" y="6354763"/>
          <a:ext cx="1524000" cy="419100"/>
        </p:xfrm>
        <a:graphic>
          <a:graphicData uri="http://schemas.openxmlformats.org/presentationml/2006/ole">
            <p:oleObj spid="_x0000_s14355" name="Bitmap Image" r:id="rId3" imgW="1924319" imgH="542857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52543" y="3635514"/>
            <a:ext cx="6372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Before, in, and after lecture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</a:p>
        </p:txBody>
      </p:sp>
      <p:pic>
        <p:nvPicPr>
          <p:cNvPr id="4" name="Picture 4" descr="whats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97301"/>
            <a:ext cx="8882062" cy="5584499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 bwMode="auto">
          <a:xfrm>
            <a:off x="990600" y="3048000"/>
            <a:ext cx="2514600" cy="533400"/>
          </a:xfrm>
          <a:prstGeom prst="wedgeRectCallout">
            <a:avLst>
              <a:gd name="adj1" fmla="val 29582"/>
              <a:gd name="adj2" fmla="val 144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Difficult problems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133600" y="1828800"/>
            <a:ext cx="1981200" cy="533400"/>
          </a:xfrm>
          <a:prstGeom prst="wedgeRectCallout">
            <a:avLst>
              <a:gd name="adj1" fmla="val 84052"/>
              <a:gd name="adj2" fmla="val 111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Discussions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8180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53273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Clickers</a:t>
            </a:r>
          </a:p>
        </p:txBody>
      </p:sp>
      <p:pic>
        <p:nvPicPr>
          <p:cNvPr id="53251" name="Picture 3" descr="IMGP2698.JPG"/>
          <p:cNvPicPr>
            <a:picLocks noChangeAspect="1"/>
          </p:cNvPicPr>
          <p:nvPr/>
        </p:nvPicPr>
        <p:blipFill>
          <a:blip r:embed="rId2">
            <a:lum bright="15000" contrast="22000"/>
          </a:blip>
          <a:srcRect/>
          <a:stretch>
            <a:fillRect/>
          </a:stretch>
        </p:blipFill>
        <p:spPr bwMode="auto">
          <a:xfrm>
            <a:off x="1219200" y="1162012"/>
            <a:ext cx="7391400" cy="554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 bwMode="auto">
          <a:xfrm>
            <a:off x="6172200" y="914400"/>
            <a:ext cx="2514599" cy="1371600"/>
          </a:xfrm>
          <a:prstGeom prst="cloudCallout">
            <a:avLst>
              <a:gd name="adj1" fmla="val 9046"/>
              <a:gd name="adj2" fmla="val 7371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That’s clear – no, wait 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3962400" y="2286000"/>
            <a:ext cx="3429000" cy="1447800"/>
          </a:xfrm>
          <a:prstGeom prst="cloudCallout">
            <a:avLst>
              <a:gd name="adj1" fmla="val -37852"/>
              <a:gd name="adj2" fmla="val 830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Looks like 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erybody but me understands this!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7315200" y="3124200"/>
            <a:ext cx="1981200" cy="1219200"/>
          </a:xfrm>
          <a:prstGeom prst="cloudCallout">
            <a:avLst>
              <a:gd name="adj1" fmla="val -57590"/>
              <a:gd name="adj2" fmla="val 523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 wonder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what’s for lunch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570">
            <a:off x="4648200" y="5895305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421997">
            <a:off x="3053107" y="5668045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63107" y="4495800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570">
            <a:off x="5643907" y="4009407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21335927">
            <a:off x="4035507" y="4372645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21395644">
            <a:off x="1394470" y="4278434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74065" y="3429000"/>
            <a:ext cx="381000" cy="9525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77426" y="3516682"/>
            <a:ext cx="299693" cy="7492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540570">
            <a:off x="1685575" y="2988916"/>
            <a:ext cx="222981" cy="55745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540570">
            <a:off x="7546361" y="2701445"/>
            <a:ext cx="298240" cy="7456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540570">
            <a:off x="8315761" y="2814941"/>
            <a:ext cx="222980" cy="45719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570">
            <a:off x="8066543" y="2380679"/>
            <a:ext cx="245214" cy="116781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540570">
            <a:off x="3449530" y="2918906"/>
            <a:ext cx="233280" cy="5373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540570" flipV="1">
            <a:off x="3576371" y="2600031"/>
            <a:ext cx="234914" cy="45719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3886200" y="1524000"/>
            <a:ext cx="1143000" cy="457200"/>
          </a:xfrm>
          <a:prstGeom prst="wedgeRectCallout">
            <a:avLst>
              <a:gd name="adj1" fmla="val -59681"/>
              <a:gd name="adj2" fmla="val 199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Yawn!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28695" y="5504162"/>
            <a:ext cx="298241" cy="12933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540570">
            <a:off x="4587464" y="2125969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 rot="540570">
            <a:off x="5107165" y="2150648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540570">
            <a:off x="5573372" y="2202169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540570">
            <a:off x="3289461" y="2309534"/>
            <a:ext cx="222981" cy="6678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Cloud Callout 3"/>
          <p:cNvSpPr/>
          <p:nvPr/>
        </p:nvSpPr>
        <p:spPr bwMode="auto">
          <a:xfrm>
            <a:off x="533400" y="1371600"/>
            <a:ext cx="2971800" cy="1600200"/>
          </a:xfrm>
          <a:prstGeom prst="cloudCallout">
            <a:avLst>
              <a:gd name="adj1" fmla="val 44826"/>
              <a:gd name="adj2" fmla="val 4757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Doesn’t he get that we don’t get it?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49" y="4495634"/>
            <a:ext cx="28956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Sadly, too often:</a:t>
            </a:r>
          </a:p>
          <a:p>
            <a:r>
              <a:rPr lang="en-US" dirty="0" smtClean="0"/>
              <a:t>Anonymous crowd in our lecture hall</a:t>
            </a:r>
          </a:p>
          <a:p>
            <a:r>
              <a:rPr lang="en-US" dirty="0" smtClean="0"/>
              <a:t>We don’t know what’s going on in their heads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76600" cy="4876800"/>
          </a:xfrm>
        </p:spPr>
        <p:txBody>
          <a:bodyPr/>
          <a:lstStyle/>
          <a:p>
            <a:r>
              <a:rPr lang="en-US" dirty="0" smtClean="0"/>
              <a:t>RF devices</a:t>
            </a:r>
          </a:p>
          <a:p>
            <a:r>
              <a:rPr lang="en-US" dirty="0" smtClean="0"/>
              <a:t>One per student</a:t>
            </a:r>
          </a:p>
          <a:p>
            <a:r>
              <a:rPr lang="en-US" dirty="0" smtClean="0"/>
              <a:t>Students can answer questions during lecture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Lecture progress depends on voting outcome</a:t>
            </a:r>
          </a:p>
          <a:p>
            <a:pPr lvl="1"/>
            <a:r>
              <a:rPr lang="en-US" dirty="0" smtClean="0"/>
              <a:t>Explain again</a:t>
            </a:r>
          </a:p>
          <a:p>
            <a:pPr lvl="1"/>
            <a:r>
              <a:rPr lang="en-US" dirty="0" smtClean="0"/>
              <a:t>Go on</a:t>
            </a:r>
          </a:p>
          <a:p>
            <a:pPr lvl="1"/>
            <a:r>
              <a:rPr lang="en-US" dirty="0" smtClean="0"/>
              <a:t>Let students discuss</a:t>
            </a:r>
            <a:br>
              <a:rPr lang="en-US" dirty="0" smtClean="0"/>
            </a:br>
            <a:r>
              <a:rPr lang="en-US" dirty="0" smtClean="0"/>
              <a:t>and vote again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3124747" cy="2451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08197"/>
            <a:ext cx="3473450" cy="274500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5000"/>
            <a:ext cx="3371850" cy="257898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Peer-Instruction</a:t>
            </a:r>
          </a:p>
          <a:p>
            <a:r>
              <a:rPr lang="en-US" dirty="0" smtClean="0"/>
              <a:t>Students can sometimes explain concepts better than us to their peers</a:t>
            </a:r>
          </a:p>
          <a:p>
            <a:pPr lvl="1"/>
            <a:r>
              <a:rPr lang="en-US" dirty="0" smtClean="0"/>
              <a:t>We have forgotten what we initially struggled with</a:t>
            </a:r>
          </a:p>
          <a:p>
            <a:r>
              <a:rPr lang="en-US" dirty="0" smtClean="0"/>
              <a:t>Students learn while explaining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register in LON-CAPA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102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credit for correct and for incorrect 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6340549" cy="451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in course, alongside slides</a:t>
            </a:r>
            <a:endParaRPr lang="en-US" dirty="0"/>
          </a:p>
        </p:txBody>
      </p:sp>
      <p:pic>
        <p:nvPicPr>
          <p:cNvPr id="4" name="Picture 3" descr="clickerconte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2717800"/>
            <a:ext cx="6883400" cy="3429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What makes a good use of technology in education?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Must be integrated into the educational </a:t>
            </a:r>
            <a:r>
              <a:rPr lang="en-US" sz="2400" b="1" dirty="0" smtClean="0"/>
              <a:t>experience!</a:t>
            </a:r>
          </a:p>
          <a:p>
            <a:r>
              <a:rPr lang="en-US" sz="2400" dirty="0"/>
              <a:t>supporting the goals - not technology for technology sake</a:t>
            </a:r>
          </a:p>
          <a:p>
            <a:r>
              <a:rPr lang="en-US" sz="2400" dirty="0"/>
              <a:t>not scattered "technology highlights" - consistently applied - students know what to expect and what is expected</a:t>
            </a:r>
          </a:p>
          <a:p>
            <a:r>
              <a:rPr lang="en-US" sz="2400" dirty="0"/>
              <a:t>moving into the background - not </a:t>
            </a:r>
            <a:r>
              <a:rPr lang="en-US" sz="2400" dirty="0" err="1" smtClean="0"/>
              <a:t>wizz</a:t>
            </a:r>
            <a:r>
              <a:rPr lang="en-US" sz="2400" dirty="0" smtClean="0"/>
              <a:t>-bang </a:t>
            </a:r>
            <a:r>
              <a:rPr lang="en-US" sz="2400" dirty="0"/>
              <a:t>or gimmicky</a:t>
            </a:r>
          </a:p>
          <a:p>
            <a:r>
              <a:rPr lang="en-US" sz="2400" dirty="0"/>
              <a:t>increasing effective time on task - make the students interact with the materials - do not waste </a:t>
            </a:r>
            <a:r>
              <a:rPr lang="en-US" sz="2400" dirty="0" smtClean="0"/>
              <a:t>student time</a:t>
            </a:r>
          </a:p>
          <a:p>
            <a:r>
              <a:rPr lang="en-US" sz="2400" dirty="0" smtClean="0"/>
              <a:t>Giving effective and timely feedback to learners and instructors: </a:t>
            </a:r>
            <a:r>
              <a:rPr lang="en-US" sz="2400" b="1" dirty="0" smtClean="0"/>
              <a:t>assessment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0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under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Currently: uploading of session data</a:t>
            </a:r>
          </a:p>
          <a:p>
            <a:r>
              <a:rPr lang="en-US" dirty="0" smtClean="0"/>
              <a:t>Work-in-progress: running session out of LON-CAPA</a:t>
            </a:r>
          </a:p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from shared</a:t>
            </a:r>
            <a:br>
              <a:rPr lang="en-US" dirty="0" smtClean="0"/>
            </a:br>
            <a:r>
              <a:rPr lang="en-US" dirty="0" smtClean="0"/>
              <a:t>content</a:t>
            </a:r>
            <a:br>
              <a:rPr lang="en-US" dirty="0" smtClean="0"/>
            </a:br>
            <a:r>
              <a:rPr lang="en-US" dirty="0" smtClean="0"/>
              <a:t>library</a:t>
            </a:r>
            <a:br>
              <a:rPr lang="en-US" dirty="0" smtClean="0"/>
            </a:br>
            <a:r>
              <a:rPr lang="en-US" dirty="0" smtClean="0"/>
              <a:t>(more later)</a:t>
            </a:r>
          </a:p>
          <a:p>
            <a:r>
              <a:rPr lang="en-US" dirty="0" smtClean="0"/>
              <a:t>Item statistics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Mystery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5400" y="1981200"/>
            <a:ext cx="64262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0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r>
              <a:rPr lang="en-US" dirty="0" err="1" smtClean="0"/>
              <a:t>Helprooms</a:t>
            </a:r>
            <a:endParaRPr lang="en-US" dirty="0" smtClean="0"/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Post-Class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3590925" cy="4224337"/>
          </a:xfrm>
          <a:noFill/>
        </p:spPr>
        <p:txBody>
          <a:bodyPr/>
          <a:lstStyle/>
          <a:p>
            <a:pPr marL="487363" indent="-487363" defTabSz="1300163" eaLnBrk="1" hangingPunct="1">
              <a:buNone/>
              <a:tabLst>
                <a:tab pos="1028700" algn="l"/>
              </a:tabLst>
            </a:pP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More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sophisticated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highly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randomizing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problems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e-DE" sz="2800" dirty="0" smtClean="0">
                <a:ea typeface="ＭＳ Ｐゴシック" charset="-128"/>
                <a:cs typeface="ＭＳ Ｐゴシック" charset="-128"/>
              </a:rPr>
            </a:br>
            <a:endParaRPr lang="de-DE" sz="31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96913" y="263525"/>
            <a:ext cx="7772400" cy="803275"/>
          </a:xfrm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 dirty="0" err="1" smtClean="0">
                <a:ea typeface="ＭＳ Ｐゴシック" charset="-128"/>
                <a:cs typeface="ＭＳ Ｐゴシック" charset="-128"/>
              </a:rPr>
              <a:t>Homework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071563"/>
            <a:ext cx="8831262" cy="1747837"/>
          </a:xfrm>
        </p:spPr>
        <p:txBody>
          <a:bodyPr/>
          <a:lstStyle/>
          <a:p>
            <a:pPr eaLnBrk="1" hangingPunct="1"/>
            <a:r>
              <a:rPr lang="de-DE" sz="3700">
                <a:ea typeface="ＭＳ Ｐゴシック" charset="-128"/>
                <a:cs typeface="ＭＳ Ｐゴシック" charset="-128"/>
              </a:rPr>
              <a:t>…special emphasis on math</a:t>
            </a:r>
          </a:p>
          <a:p>
            <a:pPr lvl="1" eaLnBrk="1" hangingPunct="1"/>
            <a:r>
              <a:rPr lang="de-DE" sz="3300"/>
              <a:t>including support of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LaTeX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Maxima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R</a:t>
            </a:r>
            <a:endParaRPr lang="en-US" sz="3600">
              <a:ea typeface="ＭＳ Ｐゴシック" charset="-128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0800"/>
            <a:ext cx="45100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25900"/>
            <a:ext cx="4259263" cy="2603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" y="1116013"/>
            <a:ext cx="4289425" cy="4224337"/>
          </a:xfrm>
        </p:spPr>
        <p:txBody>
          <a:bodyPr/>
          <a:lstStyle/>
          <a:p>
            <a:pPr eaLnBrk="1" hangingPunct="1"/>
            <a:r>
              <a:rPr lang="de-DE" sz="3300">
                <a:ea typeface="ＭＳ Ｐゴシック" charset="-128"/>
                <a:cs typeface="ＭＳ Ｐゴシック" charset="-128"/>
              </a:rPr>
              <a:t>… chemistry …</a:t>
            </a: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6020" name="Picture 1028" descr="chemrespon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1839913"/>
            <a:ext cx="6483350" cy="445452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8786812" cy="4224337"/>
          </a:xfrm>
        </p:spPr>
        <p:txBody>
          <a:bodyPr/>
          <a:lstStyle/>
          <a:p>
            <a:pPr eaLnBrk="1" hangingPunct="1"/>
            <a:r>
              <a:rPr lang="en-US" sz="3700">
                <a:ea typeface="ＭＳ Ｐゴシック" charset="-128"/>
                <a:cs typeface="ＭＳ Ｐゴシック" charset="-128"/>
              </a:rPr>
              <a:t>… physical units …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8068" name="Picture 1028" descr="un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1817688"/>
            <a:ext cx="6911975" cy="48260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Online Discussions</a:t>
            </a:r>
          </a:p>
        </p:txBody>
      </p:sp>
      <p:pic>
        <p:nvPicPr>
          <p:cNvPr id="74755" name="Picture 4" descr="newfig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1219200"/>
            <a:ext cx="73183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28600" y="3875088"/>
            <a:ext cx="42672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Discussions</a:t>
            </a:r>
          </a:p>
          <a:p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Encouraged, since all students have different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versions.</a:t>
            </a:r>
            <a:b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Again: Peer-Instruction.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Helprooms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86800" cy="37338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Staffed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with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Learning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Assistants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in the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evenings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Collaborative learning space, peer instruction</a:t>
            </a:r>
          </a:p>
        </p:txBody>
      </p:sp>
      <p:pic>
        <p:nvPicPr>
          <p:cNvPr id="8" name="Picture 7" descr="help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295399"/>
            <a:ext cx="6019801" cy="451485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876800"/>
          </a:xfrm>
        </p:spPr>
        <p:txBody>
          <a:bodyPr/>
          <a:lstStyle/>
          <a:p>
            <a:r>
              <a:rPr lang="en-US" sz="2800" dirty="0" smtClean="0"/>
              <a:t>Problems can also be rendered for bubble sheets</a:t>
            </a:r>
          </a:p>
          <a:p>
            <a:r>
              <a:rPr lang="en-US" sz="2800" dirty="0" smtClean="0"/>
              <a:t>Each student has a different exam</a:t>
            </a:r>
          </a:p>
        </p:txBody>
      </p:sp>
      <p:pic>
        <p:nvPicPr>
          <p:cNvPr id="4" name="Picture 3" descr="on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2" y="2332037"/>
            <a:ext cx="3765818" cy="4449763"/>
          </a:xfrm>
          <a:prstGeom prst="rect">
            <a:avLst/>
          </a:prstGeom>
        </p:spPr>
      </p:pic>
      <p:pic>
        <p:nvPicPr>
          <p:cNvPr id="5" name="Picture 4" descr="exam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810000" cy="4431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3939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r>
              <a:rPr lang="en-US" dirty="0" smtClean="0"/>
              <a:t>Assessment: Feedback to learners and instructors</a:t>
            </a:r>
          </a:p>
          <a:p>
            <a:r>
              <a:rPr lang="en-US" dirty="0" smtClean="0"/>
              <a:t>Formative assessment:</a:t>
            </a:r>
          </a:p>
          <a:p>
            <a:pPr lvl="1"/>
            <a:r>
              <a:rPr lang="en-US" dirty="0" smtClean="0"/>
              <a:t>Students can keep track of their own learning</a:t>
            </a:r>
          </a:p>
          <a:p>
            <a:pPr lvl="2"/>
            <a:r>
              <a:rPr lang="en-US" dirty="0" smtClean="0"/>
              <a:t>Students do not fall behind</a:t>
            </a:r>
          </a:p>
          <a:p>
            <a:pPr lvl="1"/>
            <a:r>
              <a:rPr lang="en-US" dirty="0" smtClean="0"/>
              <a:t>Instructors keep track of their students’ learning</a:t>
            </a:r>
          </a:p>
          <a:p>
            <a:pPr lvl="2"/>
            <a:r>
              <a:rPr lang="en-US" dirty="0" smtClean="0"/>
              <a:t>can adapt the teaching to the learning</a:t>
            </a:r>
          </a:p>
          <a:p>
            <a:r>
              <a:rPr lang="en-US" dirty="0" smtClean="0"/>
              <a:t>Summative assessment: exams</a:t>
            </a:r>
          </a:p>
          <a:p>
            <a:pPr lvl="1"/>
            <a:r>
              <a:rPr lang="en-US" dirty="0" smtClean="0"/>
              <a:t>Technology allows for frequent exams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5" y="1304282"/>
            <a:ext cx="8951553" cy="538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6661150" cy="2843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90" y="2133600"/>
            <a:ext cx="7231687" cy="45830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 does this even work?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Before we go on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381000" y="1787525"/>
            <a:ext cx="2514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Intro Physics for Scientists and Engineers</a:t>
            </a:r>
          </a:p>
          <a:p>
            <a:pPr>
              <a:buFont typeface="Arial" charset="0"/>
              <a:buChar char="•"/>
            </a:pPr>
            <a:r>
              <a:rPr lang="en-US" sz="2800"/>
              <a:t> Grades in years before and after online 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457200" y="1787525"/>
            <a:ext cx="259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Mostly helps students who are on the brink of failing the course</a:t>
            </a:r>
            <a:r>
              <a:rPr lang="en-US" sz="2800" dirty="0" smtClean="0"/>
              <a:t>.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886200" y="2133600"/>
            <a:ext cx="1752600" cy="38100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 smtClean="0"/>
              <a:t>How is this realistically possible?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Sharing of Resources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572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Creating online resources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</a:t>
            </a:r>
            <a:r>
              <a:rPr lang="en-US" dirty="0">
                <a:ea typeface="ＭＳ Ｐゴシック" charset="-128"/>
                <a:cs typeface="ＭＳ Ｐゴシック" charset="-128"/>
              </a:rPr>
              <a:t>a lot of work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Doing so for use in just one course is a waste of time and effort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Many resources could be used among a number of courses and across institutions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00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 bwMode="auto">
          <a:xfrm>
            <a:off x="1524000" y="1676400"/>
            <a:ext cx="62484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8763" y="17526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763" y="31242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581400"/>
            <a:ext cx="2840038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7526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9050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3" y="3886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971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3352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51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8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29003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388938" y="51720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 rot="1831445">
            <a:off x="2509838" y="3222625"/>
            <a:ext cx="160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A</a:t>
            </a:r>
          </a:p>
        </p:txBody>
      </p:sp>
      <p:sp>
        <p:nvSpPr>
          <p:cNvPr id="21522" name="TextBox 19"/>
          <p:cNvSpPr txBox="1">
            <a:spLocks noChangeArrowheads="1"/>
          </p:cNvSpPr>
          <p:nvPr/>
        </p:nvSpPr>
        <p:spPr bwMode="auto">
          <a:xfrm rot="1831445">
            <a:off x="4502150" y="464343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B</a:t>
            </a:r>
          </a:p>
        </p:txBody>
      </p:sp>
      <p:sp>
        <p:nvSpPr>
          <p:cNvPr id="21523" name="TextBox 20"/>
          <p:cNvSpPr txBox="1">
            <a:spLocks noChangeArrowheads="1"/>
          </p:cNvSpPr>
          <p:nvPr/>
        </p:nvSpPr>
        <p:spPr bwMode="auto">
          <a:xfrm rot="1831445">
            <a:off x="1527175" y="509746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C</a:t>
            </a:r>
          </a:p>
        </p:txBody>
      </p:sp>
      <p:sp>
        <p:nvSpPr>
          <p:cNvPr id="22" name="Left-Right-Up Arrow 21"/>
          <p:cNvSpPr/>
          <p:nvPr/>
        </p:nvSpPr>
        <p:spPr bwMode="auto">
          <a:xfrm rot="20469067">
            <a:off x="3100388" y="2659063"/>
            <a:ext cx="2819400" cy="1919287"/>
          </a:xfrm>
          <a:prstGeom prst="leftRightUpArrow">
            <a:avLst/>
          </a:prstGeom>
          <a:solidFill>
            <a:srgbClr val="FF66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Interserver</a:t>
            </a:r>
          </a:p>
        </p:txBody>
      </p:sp>
      <p:sp>
        <p:nvSpPr>
          <p:cNvPr id="23" name="Left-Right Arrow 22"/>
          <p:cNvSpPr/>
          <p:nvPr/>
        </p:nvSpPr>
        <p:spPr bwMode="auto">
          <a:xfrm rot="907672">
            <a:off x="1463675" y="2005013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eft-Right Arrow 23"/>
          <p:cNvSpPr/>
          <p:nvPr/>
        </p:nvSpPr>
        <p:spPr bwMode="auto">
          <a:xfrm rot="20878315">
            <a:off x="4195763" y="1749425"/>
            <a:ext cx="31908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Web</a:t>
            </a:r>
          </a:p>
        </p:txBody>
      </p:sp>
      <p:sp>
        <p:nvSpPr>
          <p:cNvPr id="25" name="Left-Right Arrow 24"/>
          <p:cNvSpPr/>
          <p:nvPr/>
        </p:nvSpPr>
        <p:spPr bwMode="auto">
          <a:xfrm rot="19855670">
            <a:off x="922338" y="5241925"/>
            <a:ext cx="25431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eft-Right Arrow 25"/>
          <p:cNvSpPr/>
          <p:nvPr/>
        </p:nvSpPr>
        <p:spPr bwMode="auto">
          <a:xfrm>
            <a:off x="6019800" y="3124200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TextBox 26"/>
          <p:cNvSpPr txBox="1">
            <a:spLocks noChangeArrowheads="1"/>
          </p:cNvSpPr>
          <p:nvPr/>
        </p:nvSpPr>
        <p:spPr bwMode="auto">
          <a:xfrm>
            <a:off x="0" y="6396038"/>
            <a:ext cx="268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Student Computer</a:t>
            </a:r>
          </a:p>
        </p:txBody>
      </p:sp>
      <p:sp>
        <p:nvSpPr>
          <p:cNvPr id="21530" name="TextBox 27"/>
          <p:cNvSpPr txBox="1">
            <a:spLocks noChangeArrowheads="1"/>
          </p:cNvSpPr>
          <p:nvPr/>
        </p:nvSpPr>
        <p:spPr bwMode="auto">
          <a:xfrm>
            <a:off x="152400" y="2590800"/>
            <a:ext cx="1536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Instructor</a:t>
            </a:r>
            <a:br>
              <a:rPr lang="en-US"/>
            </a:br>
            <a:r>
              <a:rPr lang="en-US"/>
              <a:t>Computer</a:t>
            </a:r>
          </a:p>
        </p:txBody>
      </p:sp>
      <p:sp>
        <p:nvSpPr>
          <p:cNvPr id="21531" name="TextBox 28"/>
          <p:cNvSpPr txBox="1">
            <a:spLocks noChangeArrowheads="1"/>
          </p:cNvSpPr>
          <p:nvPr/>
        </p:nvSpPr>
        <p:spPr bwMode="auto">
          <a:xfrm>
            <a:off x="685800" y="1676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32" name="TextBox 29"/>
          <p:cNvSpPr txBox="1">
            <a:spLocks noChangeArrowheads="1"/>
          </p:cNvSpPr>
          <p:nvPr/>
        </p:nvSpPr>
        <p:spPr bwMode="auto">
          <a:xfrm>
            <a:off x="4572000" y="558165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Inter-Institutional</a:t>
            </a:r>
            <a:br>
              <a:rPr lang="en-US"/>
            </a:br>
            <a:r>
              <a:rPr lang="en-US"/>
              <a:t>Network of Servers Connecting Universities and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60338" y="965200"/>
            <a:ext cx="8786812" cy="5518150"/>
            <a:chOff x="144" y="864"/>
            <a:chExt cx="7872" cy="4944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24583" name="Text Box 7"/>
            <p:cNvSpPr txBox="1">
              <a:spLocks/>
            </p:cNvSpPr>
            <p:nvPr/>
          </p:nvSpPr>
          <p:spPr bwMode="auto">
            <a:xfrm>
              <a:off x="478" y="4656"/>
              <a:ext cx="7168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Cross-Institutional</a:t>
              </a:r>
              <a:r>
                <a:rPr lang="de-DE" sz="3400" dirty="0"/>
                <a:t> </a:t>
              </a:r>
              <a:r>
                <a:rPr lang="de-DE" sz="3400" dirty="0" err="1"/>
                <a:t>Resource</a:t>
              </a:r>
              <a:r>
                <a:rPr lang="de-DE" sz="3400" dirty="0"/>
                <a:t> </a:t>
              </a:r>
              <a:r>
                <a:rPr lang="de-DE" sz="3400" dirty="0" smtClean="0"/>
                <a:t>Library</a:t>
              </a:r>
              <a:endParaRPr lang="de-DE" sz="3400" dirty="0"/>
            </a:p>
          </p:txBody>
        </p:sp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 smtClean="0"/>
            </a:p>
          </p:txBody>
        </p:sp>
        <p:sp>
          <p:nvSpPr>
            <p:cNvPr id="820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589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821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1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600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2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2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LON-CAPA Community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28600" y="914400"/>
          <a:ext cx="8575040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10400" y="2362200"/>
            <a:ext cx="1981200" cy="1371600"/>
          </a:xfrm>
          <a:prstGeom prst="wedgeRectCallout">
            <a:avLst>
              <a:gd name="adj1" fmla="val 16493"/>
              <a:gd name="adj2" fmla="val -1011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Shared content repository with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almost 450,000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resources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934200" y="4724400"/>
            <a:ext cx="2133600" cy="1066800"/>
          </a:xfrm>
          <a:prstGeom prst="wedgeRectCallout">
            <a:avLst>
              <a:gd name="adj1" fmla="val 15695"/>
              <a:gd name="adj2" fmla="val -110451"/>
            </a:avLst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Almost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200,000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online homework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sz="2400" dirty="0" smtClean="0"/>
              <a:t>Pre-Class Questions</a:t>
            </a:r>
          </a:p>
          <a:p>
            <a:pPr lvl="1"/>
            <a:r>
              <a:rPr lang="en-US" sz="2000" dirty="0" smtClean="0"/>
              <a:t>Students being prepared for lecture</a:t>
            </a:r>
          </a:p>
          <a:p>
            <a:pPr lvl="1"/>
            <a:r>
              <a:rPr lang="en-US" sz="2000" dirty="0" smtClean="0"/>
              <a:t>Just-In-Time Teaching</a:t>
            </a:r>
          </a:p>
          <a:p>
            <a:r>
              <a:rPr lang="en-US" sz="2400" dirty="0" smtClean="0"/>
              <a:t>In-Class Questions</a:t>
            </a:r>
          </a:p>
          <a:p>
            <a:pPr lvl="1"/>
            <a:r>
              <a:rPr lang="en-US" sz="2000" dirty="0" smtClean="0"/>
              <a:t>Clickers</a:t>
            </a:r>
          </a:p>
          <a:p>
            <a:r>
              <a:rPr lang="en-US" sz="2400" dirty="0" smtClean="0"/>
              <a:t>Post-Class Questions</a:t>
            </a:r>
          </a:p>
          <a:p>
            <a:pPr lvl="1"/>
            <a:r>
              <a:rPr lang="en-US" sz="2000" dirty="0" smtClean="0"/>
              <a:t>Homework</a:t>
            </a:r>
          </a:p>
          <a:p>
            <a:pPr lvl="1"/>
            <a:r>
              <a:rPr lang="en-US" sz="2000" dirty="0" smtClean="0"/>
              <a:t>Online Discussions, </a:t>
            </a:r>
            <a:r>
              <a:rPr lang="en-US" sz="2000" dirty="0" err="1" smtClean="0"/>
              <a:t>Helprooms</a:t>
            </a:r>
            <a:endParaRPr lang="en-US" sz="2000" dirty="0" smtClean="0"/>
          </a:p>
          <a:p>
            <a:pPr lvl="1"/>
            <a:r>
              <a:rPr lang="en-US" sz="2000" dirty="0" smtClean="0"/>
              <a:t>Exams</a:t>
            </a:r>
          </a:p>
          <a:p>
            <a:r>
              <a:rPr lang="en-US" sz="2800" dirty="0" smtClean="0"/>
              <a:t>Does this even work?</a:t>
            </a:r>
          </a:p>
          <a:p>
            <a:r>
              <a:rPr lang="en-US" sz="2400" b="1" i="1" dirty="0" smtClean="0"/>
              <a:t>How is this realistically possible?</a:t>
            </a:r>
            <a:endParaRPr lang="en-US" sz="2400" b="1" dirty="0" smtClean="0"/>
          </a:p>
          <a:p>
            <a:pPr lvl="1"/>
            <a:r>
              <a:rPr lang="en-US" sz="2000" i="1" dirty="0" smtClean="0"/>
              <a:t>That’s where course and learning content management come in!	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5105400" y="1295400"/>
            <a:ext cx="1219200" cy="35052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C66FF"/>
              </a:gs>
              <a:gs pos="32000">
                <a:srgbClr val="FFFF00"/>
              </a:gs>
              <a:gs pos="69000">
                <a:schemeClr val="accent1">
                  <a:lumMod val="75000"/>
                </a:schemeClr>
              </a:gs>
            </a:gsLst>
            <a:lin ang="564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Explosion 1 4"/>
          <p:cNvSpPr/>
          <p:nvPr/>
        </p:nvSpPr>
        <p:spPr bwMode="auto">
          <a:xfrm>
            <a:off x="4953000" y="2438400"/>
            <a:ext cx="1524000" cy="762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Lecture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9235" y="4734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LON-CAPA Enrollment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09600" y="1143000"/>
          <a:ext cx="8153400" cy="554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4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WIP: Recommender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1953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425038"/>
            <a:ext cx="6400800" cy="497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7521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Typesetting:</a:t>
            </a:r>
            <a:br>
              <a:rPr lang="en-US" dirty="0" smtClean="0"/>
            </a:br>
            <a:r>
              <a:rPr lang="en-US" dirty="0" err="1" smtClean="0"/>
              <a:t>LaTeX</a:t>
            </a:r>
            <a:r>
              <a:rPr lang="en-US" dirty="0" smtClean="0"/>
              <a:t> can be embedded anywhere in the material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4799855"/>
            <a:ext cx="5688819" cy="12921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2956191"/>
            <a:ext cx="7289800" cy="1638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85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405569"/>
            <a:ext cx="7289800" cy="1638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 for non-native </a:t>
            </a:r>
            <a:r>
              <a:rPr lang="en-US" dirty="0" err="1" smtClean="0"/>
              <a:t>LaTeX</a:t>
            </a:r>
            <a:r>
              <a:rPr lang="en-US" dirty="0" smtClean="0"/>
              <a:t> speakers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555903" y="2037065"/>
            <a:ext cx="461807" cy="6526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64" y="3204808"/>
            <a:ext cx="5372100" cy="322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88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on-the-fly, can vary from student to student.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419" y="2514600"/>
            <a:ext cx="3098800" cy="914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19" y="3873500"/>
            <a:ext cx="3098800" cy="889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14" y="2514600"/>
            <a:ext cx="3982768" cy="341854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45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&lt;algebra&gt;-tag to pretty-print the output from computer algebra systems</a:t>
            </a:r>
          </a:p>
          <a:p>
            <a:r>
              <a:rPr lang="en-US" dirty="0" smtClean="0"/>
              <a:t>Example: </a:t>
            </a:r>
            <a:r>
              <a:rPr lang="en-US" dirty="0" smtClean="0">
                <a:latin typeface="Courier"/>
                <a:cs typeface="Courier"/>
              </a:rPr>
              <a:t>$formula=“a*x^5” 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3416300"/>
            <a:ext cx="7556500" cy="1511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5108575"/>
            <a:ext cx="6612218" cy="10604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4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One-source, multiple target</a:t>
            </a:r>
          </a:p>
          <a:p>
            <a:r>
              <a:rPr lang="en-US" dirty="0" smtClean="0"/>
              <a:t>Looks good in print</a:t>
            </a:r>
          </a:p>
          <a:p>
            <a:pPr lvl="1"/>
            <a:r>
              <a:rPr lang="en-US" dirty="0" smtClean="0"/>
              <a:t>Online: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Print (dynamically generated PDF):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512" y="2801724"/>
            <a:ext cx="5688819" cy="12921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31" y="4851400"/>
            <a:ext cx="4622800" cy="1397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44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Graphing</a:t>
            </a:r>
          </a:p>
          <a:p>
            <a:pPr lvl="1"/>
            <a:r>
              <a:rPr lang="en-US" dirty="0" smtClean="0"/>
              <a:t>Data-Points</a:t>
            </a:r>
          </a:p>
          <a:p>
            <a:pPr lvl="1"/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Line-Graphics</a:t>
            </a:r>
          </a:p>
          <a:p>
            <a:r>
              <a:rPr lang="en-US" dirty="0" smtClean="0"/>
              <a:t>Internally uses</a:t>
            </a:r>
            <a:br>
              <a:rPr lang="en-US" dirty="0" smtClean="0"/>
            </a:br>
            <a:r>
              <a:rPr lang="en-US" dirty="0" err="1" smtClean="0"/>
              <a:t>GNUplot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631" y="3280008"/>
            <a:ext cx="4584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0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7" y="2015876"/>
            <a:ext cx="4440730" cy="34424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335" y="1328827"/>
            <a:ext cx="4503592" cy="535132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8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Students being prepared for lecture</a:t>
            </a:r>
          </a:p>
          <a:p>
            <a:r>
              <a:rPr lang="en-US" dirty="0" smtClean="0"/>
              <a:t>Just-In-Time Teaching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7" y="2015876"/>
            <a:ext cx="4440730" cy="344242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730" y="3383483"/>
            <a:ext cx="4300958" cy="336794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53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28" y="1953713"/>
            <a:ext cx="4780940" cy="371763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80" y="3069827"/>
            <a:ext cx="4560213" cy="356952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graphics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35" y="2673043"/>
            <a:ext cx="3711481" cy="274126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80" y="2616690"/>
            <a:ext cx="3712217" cy="279761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6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Mathematics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LON-CAPA problems include</a:t>
            </a:r>
          </a:p>
          <a:p>
            <a:pPr lvl="1"/>
            <a:r>
              <a:rPr lang="en-US" dirty="0" smtClean="0"/>
              <a:t>Perl Scripting Environment</a:t>
            </a:r>
          </a:p>
          <a:p>
            <a:pPr lvl="1"/>
            <a:r>
              <a:rPr lang="en-US" dirty="0" smtClean="0"/>
              <a:t>MAXIMA Computer Algebra System</a:t>
            </a:r>
          </a:p>
          <a:p>
            <a:pPr lvl="1"/>
            <a:r>
              <a:rPr lang="en-US" dirty="0" smtClean="0"/>
              <a:t>R Statistics Package</a:t>
            </a:r>
          </a:p>
          <a:p>
            <a:r>
              <a:rPr lang="en-US" dirty="0" smtClean="0"/>
              <a:t>Problems not just randomized,</a:t>
            </a:r>
            <a:br>
              <a:rPr lang="en-US" dirty="0" smtClean="0"/>
            </a:br>
            <a:r>
              <a:rPr lang="en-US" dirty="0" smtClean="0"/>
              <a:t>but randomly generated with desired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5155925"/>
            <a:ext cx="1054705" cy="988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760" y="5155925"/>
            <a:ext cx="12700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93" y="4971904"/>
            <a:ext cx="1082591" cy="11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65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Mathematics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Direct calls to MAXIMA:</a:t>
            </a:r>
            <a:br>
              <a:rPr lang="en-US" dirty="0" smtClean="0"/>
            </a:br>
            <a:r>
              <a:rPr lang="en-US" dirty="0" smtClean="0"/>
              <a:t>$result=&amp;</a:t>
            </a:r>
            <a:r>
              <a:rPr lang="en-US" dirty="0" err="1" smtClean="0"/>
              <a:t>cas(‘maxima’,$expression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Simple example: use computer algebra system to calculate a reduced fraction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" y="3579603"/>
            <a:ext cx="8850714" cy="179343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05" y="4838700"/>
            <a:ext cx="4546600" cy="1409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5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Mathematics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calls to R:</a:t>
            </a:r>
            <a:br>
              <a:rPr lang="en-US" dirty="0" smtClean="0"/>
            </a:br>
            <a:r>
              <a:rPr lang="en-US" dirty="0" smtClean="0"/>
              <a:t>$result=&amp;</a:t>
            </a:r>
            <a:r>
              <a:rPr lang="en-US" dirty="0" err="1" smtClean="0"/>
              <a:t>cas(‘R’,$expression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$results=&amp;</a:t>
            </a:r>
            <a:r>
              <a:rPr lang="en-US" dirty="0" err="1" smtClean="0"/>
              <a:t>cas_hashref(‘R’,$expression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Example: generate a distribution with certain properties: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7" y="4161187"/>
            <a:ext cx="8825451" cy="190150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94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100" y="4000500"/>
            <a:ext cx="2037588" cy="25352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Simplest input: numerical</a:t>
            </a:r>
            <a:endParaRPr lang="en-US" sz="2800" dirty="0"/>
          </a:p>
        </p:txBody>
      </p:sp>
      <p:pic>
        <p:nvPicPr>
          <p:cNvPr id="6" name="Picture 5" descr="numpr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225730"/>
            <a:ext cx="6794500" cy="555405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588" y="1838326"/>
            <a:ext cx="5245100" cy="1943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5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0" y="4584700"/>
            <a:ext cx="2419350" cy="1168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Sampling – approximate function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5971965" cy="45339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688" y="1219200"/>
            <a:ext cx="5461000" cy="172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450" y="3556000"/>
            <a:ext cx="2882900" cy="1028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088" y="5753100"/>
            <a:ext cx="6604000" cy="1003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56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159500"/>
            <a:ext cx="7498080" cy="5461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Symbolically: exactly one exact answer (but equivalent forms)</a:t>
            </a:r>
            <a:endParaRPr lang="en-US" dirty="0"/>
          </a:p>
        </p:txBody>
      </p:sp>
      <p:pic>
        <p:nvPicPr>
          <p:cNvPr id="5" name="Picture 4" descr="ex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68" y="1206500"/>
            <a:ext cx="6309032" cy="4889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9" y="2565400"/>
            <a:ext cx="7990923" cy="13589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4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1900"/>
            <a:ext cx="7498080" cy="5016500"/>
          </a:xfrm>
        </p:spPr>
        <p:txBody>
          <a:bodyPr/>
          <a:lstStyle/>
          <a:p>
            <a:r>
              <a:rPr lang="en-US" dirty="0" smtClean="0"/>
              <a:t>Checking properties</a:t>
            </a:r>
          </a:p>
          <a:p>
            <a:pPr lvl="1"/>
            <a:r>
              <a:rPr lang="en-US" dirty="0" smtClean="0"/>
              <a:t>Using 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08" y="2406650"/>
            <a:ext cx="7238492" cy="41708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3076664"/>
            <a:ext cx="8901176" cy="226177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8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991600" cy="364745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 rot="3051961">
            <a:off x="315911" y="4848847"/>
            <a:ext cx="1447800" cy="71713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1900"/>
            <a:ext cx="7498080" cy="5016500"/>
          </a:xfrm>
        </p:spPr>
        <p:txBody>
          <a:bodyPr/>
          <a:lstStyle/>
          <a:p>
            <a:r>
              <a:rPr lang="en-US" dirty="0" smtClean="0"/>
              <a:t>Checking properties</a:t>
            </a:r>
          </a:p>
          <a:p>
            <a:pPr lvl="1"/>
            <a:r>
              <a:rPr lang="en-US" dirty="0" smtClean="0"/>
              <a:t>Using MAXIMA: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32050"/>
            <a:ext cx="5740400" cy="3238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888" y="5041900"/>
            <a:ext cx="6019800" cy="1206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83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31900"/>
            <a:ext cx="7498080" cy="5016500"/>
          </a:xfrm>
        </p:spPr>
        <p:txBody>
          <a:bodyPr/>
          <a:lstStyle/>
          <a:p>
            <a:r>
              <a:rPr lang="en-US" dirty="0" smtClean="0"/>
              <a:t>Checking properties</a:t>
            </a:r>
          </a:p>
          <a:p>
            <a:pPr lvl="1"/>
            <a:r>
              <a:rPr lang="en-US" dirty="0" smtClean="0"/>
              <a:t>Using Perl and MAXIMA: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549400"/>
            <a:ext cx="2819400" cy="660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311400"/>
            <a:ext cx="7035800" cy="3327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88" y="4527550"/>
            <a:ext cx="5600700" cy="2197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37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64776"/>
            <a:ext cx="8305800" cy="542812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422900" y="5943600"/>
            <a:ext cx="3307588" cy="787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Math editor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88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36208"/>
            <a:ext cx="8501888" cy="548209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648" y="1854200"/>
            <a:ext cx="3578352" cy="1231900"/>
          </a:xfrm>
        </p:spPr>
        <p:txBody>
          <a:bodyPr/>
          <a:lstStyle/>
          <a:p>
            <a:r>
              <a:rPr lang="en-US" dirty="0" smtClean="0"/>
              <a:t>Graphical input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GeoGebra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3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4165092" cy="4800600"/>
          </a:xfrm>
        </p:spPr>
        <p:txBody>
          <a:bodyPr/>
          <a:lstStyle/>
          <a:p>
            <a:r>
              <a:rPr lang="en-US" dirty="0" err="1" smtClean="0"/>
              <a:t>Rulesets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3350"/>
            <a:ext cx="9067800" cy="2552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5600700" y="1447800"/>
            <a:ext cx="2565400" cy="1225550"/>
          </a:xfrm>
          <a:prstGeom prst="wedgeRectCallout">
            <a:avLst>
              <a:gd name="adj1" fmla="val -91703"/>
              <a:gd name="adj2" fmla="val 97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</a:t>
            </a:r>
          </a:p>
          <a:p>
            <a:pPr algn="ctr"/>
            <a:r>
              <a:rPr lang="en-US" dirty="0" smtClean="0"/>
              <a:t>First Derivative</a:t>
            </a:r>
          </a:p>
          <a:p>
            <a:pPr algn="ctr"/>
            <a:r>
              <a:rPr lang="en-US" dirty="0" smtClean="0"/>
              <a:t>Second Derivative</a:t>
            </a:r>
          </a:p>
          <a:p>
            <a:pPr algn="ctr"/>
            <a:r>
              <a:rPr lang="en-US" dirty="0" smtClean="0"/>
              <a:t>Integral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232400" y="5060950"/>
            <a:ext cx="2565400" cy="1225550"/>
          </a:xfrm>
          <a:prstGeom prst="wedgeRectCallout">
            <a:avLst>
              <a:gd name="adj1" fmla="val -27841"/>
              <a:gd name="adj2" fmla="val -1551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Symbolic, computed, or hard-coded ranges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9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625"/>
            <a:ext cx="82391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590800"/>
            <a:ext cx="3413252" cy="2717800"/>
          </a:xfrm>
        </p:spPr>
        <p:txBody>
          <a:bodyPr/>
          <a:lstStyle/>
          <a:p>
            <a:r>
              <a:rPr lang="en-US" dirty="0" smtClean="0"/>
              <a:t>Free Body Diagrams using </a:t>
            </a:r>
            <a:r>
              <a:rPr lang="en-US" dirty="0" err="1" smtClean="0"/>
              <a:t>GeoGebra</a:t>
            </a:r>
            <a:endParaRPr lang="en-US" dirty="0" smtClean="0"/>
          </a:p>
          <a:p>
            <a:r>
              <a:rPr lang="en-US" dirty="0" smtClean="0"/>
              <a:t>Concept Maps</a:t>
            </a:r>
          </a:p>
          <a:p>
            <a:r>
              <a:rPr lang="en-US" dirty="0" smtClean="0"/>
              <a:t>Programming Diagrams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295400"/>
            <a:ext cx="824179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2800" dirty="0" smtClean="0"/>
              <a:t>(This will be in the next version of LON-CAPA)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0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4165092" cy="4800600"/>
          </a:xfrm>
        </p:spPr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800" cy="165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4800600" y="4038600"/>
            <a:ext cx="2565400" cy="1225550"/>
          </a:xfrm>
          <a:prstGeom prst="wedgeRectCallout">
            <a:avLst>
              <a:gd name="adj1" fmla="val -125267"/>
              <a:gd name="adj2" fmla="val -1342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the object is (or is not) attached to.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1295400" y="4773295"/>
            <a:ext cx="2565400" cy="1225550"/>
          </a:xfrm>
          <a:prstGeom prst="wedgeRectCallout">
            <a:avLst>
              <a:gd name="adj1" fmla="val -18812"/>
              <a:gd name="adj2" fmla="val -1740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Specify Length and Direction of a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38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it’s time to play with it!</a:t>
            </a:r>
          </a:p>
          <a:p>
            <a:r>
              <a:rPr lang="en-US" dirty="0"/>
              <a:t>http://relate.mit.edu/physicscourse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164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2514600" cy="4572000"/>
          </a:xfrm>
        </p:spPr>
        <p:txBody>
          <a:bodyPr/>
          <a:lstStyle/>
          <a:p>
            <a:r>
              <a:rPr lang="en-US" dirty="0" smtClean="0"/>
              <a:t>Easy questions embedded into content</a:t>
            </a:r>
          </a:p>
          <a:p>
            <a:r>
              <a:rPr lang="en-US" dirty="0" smtClean="0"/>
              <a:t>Due before lecture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45" y="1371600"/>
            <a:ext cx="6143155" cy="452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students read materials</a:t>
            </a:r>
          </a:p>
          <a:p>
            <a:r>
              <a:rPr lang="en-US" dirty="0" smtClean="0"/>
              <a:t>Questions can be answered just based on the readings</a:t>
            </a:r>
          </a:p>
          <a:p>
            <a:r>
              <a:rPr lang="en-US" dirty="0" smtClean="0"/>
              <a:t>Students come prepared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" y="4038600"/>
            <a:ext cx="9071318" cy="162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lecture to student difficulties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6248400" cy="411744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 bwMode="auto">
          <a:xfrm>
            <a:off x="2438400" y="1828800"/>
            <a:ext cx="6553200" cy="3352800"/>
          </a:xfrm>
          <a:prstGeom prst="wedgeEllipseCallout">
            <a:avLst>
              <a:gd name="adj1" fmla="val -65697"/>
              <a:gd name="adj2" fmla="val 1289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91000"/>
                </a:schemeClr>
              </a:gs>
              <a:gs pos="100000">
                <a:schemeClr val="accent1">
                  <a:tint val="15000"/>
                  <a:satMod val="350000"/>
                  <a:alpha val="69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When I looked at </a:t>
            </a:r>
            <a:r>
              <a:rPr lang="en-US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your homework this morning, I saw that all of you have understood quantum field theory, but many of you still have problems with long division. So this morning, we will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2004:Templates:Presentations:Designs:Candybar</Template>
  <TotalTime>1298</TotalTime>
  <Words>1173</Words>
  <Application>Microsoft Macintosh PowerPoint</Application>
  <PresentationFormat>On-screen Show (4:3)</PresentationFormat>
  <Paragraphs>251</Paragraphs>
  <Slides>67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Candybar</vt:lpstr>
      <vt:lpstr>Bitmap Image</vt:lpstr>
      <vt:lpstr>The Assessment Continuum</vt:lpstr>
      <vt:lpstr>What makes a good use of technology in education?</vt:lpstr>
      <vt:lpstr>Assessment</vt:lpstr>
      <vt:lpstr>Assessment</vt:lpstr>
      <vt:lpstr>Pre-Class Questions</vt:lpstr>
      <vt:lpstr>Pre-Class Questions</vt:lpstr>
      <vt:lpstr>Pre-Class Questions</vt:lpstr>
      <vt:lpstr>Pre-Class Questions</vt:lpstr>
      <vt:lpstr>Just-In-Time</vt:lpstr>
      <vt:lpstr>Just-In-Time</vt:lpstr>
      <vt:lpstr>Just-In-Time</vt:lpstr>
      <vt:lpstr>In-Class Questions</vt:lpstr>
      <vt:lpstr>Clickers</vt:lpstr>
      <vt:lpstr>Clickers</vt:lpstr>
      <vt:lpstr>Clicker</vt:lpstr>
      <vt:lpstr>Clicker</vt:lpstr>
      <vt:lpstr>Clicker</vt:lpstr>
      <vt:lpstr>Clicker</vt:lpstr>
      <vt:lpstr>Clicker</vt:lpstr>
      <vt:lpstr>Currently under Development</vt:lpstr>
      <vt:lpstr>Post-Class Questions</vt:lpstr>
      <vt:lpstr>Homework</vt:lpstr>
      <vt:lpstr>Homework</vt:lpstr>
      <vt:lpstr>Homework</vt:lpstr>
      <vt:lpstr>Homework</vt:lpstr>
      <vt:lpstr>Online Discussions</vt:lpstr>
      <vt:lpstr>Helprooms</vt:lpstr>
      <vt:lpstr>Exams</vt:lpstr>
      <vt:lpstr>Exams</vt:lpstr>
      <vt:lpstr>Exams</vt:lpstr>
      <vt:lpstr>Exams</vt:lpstr>
      <vt:lpstr>Before we go on …</vt:lpstr>
      <vt:lpstr>Learning Success</vt:lpstr>
      <vt:lpstr>Learning Success</vt:lpstr>
      <vt:lpstr>How is this realistically possible?</vt:lpstr>
      <vt:lpstr>Sharing of Resources</vt:lpstr>
      <vt:lpstr>LON-CAPA Architecture</vt:lpstr>
      <vt:lpstr>LON-CAPA Architecture</vt:lpstr>
      <vt:lpstr>The LON-CAPA Community</vt:lpstr>
      <vt:lpstr>LON-CAPA Enrollment</vt:lpstr>
      <vt:lpstr>WIP: Recommender</vt:lpstr>
      <vt:lpstr>Languages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Mathematical Output</vt:lpstr>
      <vt:lpstr>Generating Mathematics Problems</vt:lpstr>
      <vt:lpstr>Generating Mathematics Problems</vt:lpstr>
      <vt:lpstr>Generating Mathematics Problems</vt:lpstr>
      <vt:lpstr>Mathematics Input</vt:lpstr>
      <vt:lpstr>Mathematics Input</vt:lpstr>
      <vt:lpstr>Mathematics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Mathematical Input</vt:lpstr>
      <vt:lpstr>Thank You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Gerd Kortemeyer</dc:creator>
  <cp:lastModifiedBy>Gerd Kortemeyer</cp:lastModifiedBy>
  <cp:revision>119</cp:revision>
  <dcterms:created xsi:type="dcterms:W3CDTF">2012-04-22T06:10:15Z</dcterms:created>
  <dcterms:modified xsi:type="dcterms:W3CDTF">2012-04-22T06:10:55Z</dcterms:modified>
</cp:coreProperties>
</file>