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82" r:id="rId9"/>
    <p:sldId id="262" r:id="rId10"/>
    <p:sldId id="263" r:id="rId11"/>
    <p:sldId id="264" r:id="rId12"/>
    <p:sldId id="278" r:id="rId13"/>
    <p:sldId id="266" r:id="rId14"/>
    <p:sldId id="267" r:id="rId15"/>
    <p:sldId id="274" r:id="rId16"/>
    <p:sldId id="269" r:id="rId17"/>
    <p:sldId id="270" r:id="rId18"/>
    <p:sldId id="268" r:id="rId19"/>
    <p:sldId id="271" r:id="rId20"/>
    <p:sldId id="272" r:id="rId21"/>
    <p:sldId id="273" r:id="rId22"/>
    <p:sldId id="275" r:id="rId23"/>
    <p:sldId id="276" r:id="rId24"/>
    <p:sldId id="277" r:id="rId25"/>
    <p:sldId id="279" r:id="rId26"/>
    <p:sldId id="280" r:id="rId27"/>
    <p:sldId id="281" r:id="rId28"/>
    <p:sldId id="29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CAE8BC0-62CB-154A-9B55-3CE3F943DE5B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Relationship Id="rId3" Type="http://schemas.openxmlformats.org/officeDocument/2006/relationships/image" Target="../media/image5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rte@lite.msu.edu" TargetMode="External"/><Relationship Id="rId3" Type="http://schemas.openxmlformats.org/officeDocument/2006/relationships/hyperlink" Target="http://www.lon-cap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LON-CAPA</a:t>
            </a:r>
            <a:br>
              <a:rPr lang="en-US" dirty="0" smtClean="0"/>
            </a:br>
            <a:r>
              <a:rPr lang="en-US" dirty="0" smtClean="0"/>
              <a:t>Mathematical Functionality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  <a:endParaRPr lang="en-US" dirty="0" smtClean="0"/>
          </a:p>
          <a:p>
            <a:r>
              <a:rPr lang="en-US" dirty="0" smtClean="0"/>
              <a:t>Lyman Briggs College</a:t>
            </a:r>
            <a:br>
              <a:rPr lang="en-US" dirty="0" smtClean="0"/>
            </a:br>
            <a:r>
              <a:rPr lang="en-US" dirty="0" smtClean="0"/>
              <a:t>February 2011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405569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 for non-native </a:t>
            </a:r>
            <a:r>
              <a:rPr lang="en-US" dirty="0" err="1" smtClean="0"/>
              <a:t>LaTeX</a:t>
            </a:r>
            <a:r>
              <a:rPr lang="en-US" dirty="0" smtClean="0"/>
              <a:t> speakers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555903" y="2037065"/>
            <a:ext cx="461807" cy="6526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64" y="3204808"/>
            <a:ext cx="5372100" cy="322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on-the-fly, can vary from student to student.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19" y="2514600"/>
            <a:ext cx="3098800" cy="914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19" y="3873500"/>
            <a:ext cx="3098800" cy="88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14" y="2514600"/>
            <a:ext cx="3982768" cy="34185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&lt;algebra&gt;-tag to pretty-print the output from computer algebra systems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latin typeface="Courier"/>
                <a:cs typeface="Courier"/>
              </a:rPr>
              <a:t>$formula=“a*x^5”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16300"/>
            <a:ext cx="7556500" cy="1511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5108575"/>
            <a:ext cx="6612218" cy="10604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One-source, multiple target</a:t>
            </a:r>
          </a:p>
          <a:p>
            <a:r>
              <a:rPr lang="en-US" dirty="0" smtClean="0"/>
              <a:t>Looks good in print</a:t>
            </a:r>
          </a:p>
          <a:p>
            <a:pPr lvl="1"/>
            <a:r>
              <a:rPr lang="en-US" dirty="0" smtClean="0"/>
              <a:t>Online: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Print (dynamically generated PDF):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12" y="2801724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1" y="4851400"/>
            <a:ext cx="4622800" cy="1397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Graphing</a:t>
            </a:r>
          </a:p>
          <a:p>
            <a:pPr lvl="1"/>
            <a:r>
              <a:rPr lang="en-US" dirty="0" smtClean="0"/>
              <a:t>Data-Points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Line-Graphics</a:t>
            </a:r>
          </a:p>
          <a:p>
            <a:r>
              <a:rPr lang="en-US" dirty="0" smtClean="0"/>
              <a:t>Internally uses</a:t>
            </a:r>
            <a:br>
              <a:rPr lang="en-US" dirty="0" smtClean="0"/>
            </a:br>
            <a:r>
              <a:rPr lang="en-US" dirty="0" err="1" smtClean="0"/>
              <a:t>GNUplot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31" y="3280008"/>
            <a:ext cx="4584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35" y="1328827"/>
            <a:ext cx="4503592" cy="535132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30" y="3383483"/>
            <a:ext cx="4300958" cy="336794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28" y="1953713"/>
            <a:ext cx="4780940" cy="37176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80" y="3069827"/>
            <a:ext cx="4560213" cy="35695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5" y="2673043"/>
            <a:ext cx="3711481" cy="274126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80" y="2616690"/>
            <a:ext cx="3712217" cy="27976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LON-CAPA problems include</a:t>
            </a:r>
          </a:p>
          <a:p>
            <a:pPr lvl="1"/>
            <a:r>
              <a:rPr lang="en-US" dirty="0" smtClean="0"/>
              <a:t>Perl Scripting Environment</a:t>
            </a:r>
          </a:p>
          <a:p>
            <a:pPr lvl="1"/>
            <a:r>
              <a:rPr lang="en-US" dirty="0" smtClean="0"/>
              <a:t>MAXIMA Computer Algebra System</a:t>
            </a:r>
          </a:p>
          <a:p>
            <a:pPr lvl="1"/>
            <a:r>
              <a:rPr lang="en-US" dirty="0" smtClean="0"/>
              <a:t>R Statistics Package</a:t>
            </a:r>
          </a:p>
          <a:p>
            <a:r>
              <a:rPr lang="en-US" dirty="0" smtClean="0"/>
              <a:t>Problems not just randomized,</a:t>
            </a:r>
            <a:br>
              <a:rPr lang="en-US" dirty="0" smtClean="0"/>
            </a:br>
            <a:r>
              <a:rPr lang="en-US" dirty="0" smtClean="0"/>
              <a:t>but randomly generated with desired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5155925"/>
            <a:ext cx="1054705" cy="98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60" y="5155925"/>
            <a:ext cx="12700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93" y="4971904"/>
            <a:ext cx="1082591" cy="11728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Math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64914"/>
            <a:ext cx="7498080" cy="4383485"/>
          </a:xfrm>
        </p:spPr>
        <p:txBody>
          <a:bodyPr>
            <a:normAutofit/>
          </a:bodyPr>
          <a:lstStyle/>
          <a:p>
            <a:r>
              <a:rPr lang="en-US" dirty="0" smtClean="0"/>
              <a:t>Today’s Session:</a:t>
            </a:r>
            <a:br>
              <a:rPr lang="en-US" dirty="0" smtClean="0"/>
            </a:br>
            <a:r>
              <a:rPr lang="en-US" dirty="0" smtClean="0"/>
              <a:t>somewhat</a:t>
            </a:r>
            <a:br>
              <a:rPr lang="en-US" dirty="0" smtClean="0"/>
            </a:br>
            <a:r>
              <a:rPr lang="en-US" dirty="0" smtClean="0"/>
              <a:t>specialized topic</a:t>
            </a:r>
          </a:p>
          <a:p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>demonstrate how mathematical assessment is integrated into the</a:t>
            </a:r>
            <a:br>
              <a:rPr lang="en-US" dirty="0" smtClean="0"/>
            </a:br>
            <a:r>
              <a:rPr lang="en-US" dirty="0" smtClean="0"/>
              <a:t>LON-CAPA course management functionality</a:t>
            </a:r>
          </a:p>
        </p:txBody>
      </p:sp>
      <p:pic>
        <p:nvPicPr>
          <p:cNvPr id="4" name="Picture 3" descr="ei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814" y="1344660"/>
            <a:ext cx="3237419" cy="24280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Direct calls to MAXIMA: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cas(‘maxima’,$expression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Simple example: use computer algebra system to calculate a reduced fraction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" y="3579603"/>
            <a:ext cx="8850714" cy="17934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05" y="4838700"/>
            <a:ext cx="4546600" cy="1409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calls to R: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cas(‘R’,$expression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$results=&amp;</a:t>
            </a:r>
            <a:r>
              <a:rPr lang="en-US" dirty="0" err="1" smtClean="0"/>
              <a:t>cas_hashref(‘R’,$expression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Example: generate a distribution with certain properties: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7" y="4161187"/>
            <a:ext cx="8825451" cy="190150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0" y="4000500"/>
            <a:ext cx="2037588" cy="253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Simplest input: numerical</a:t>
            </a:r>
            <a:endParaRPr lang="en-US" sz="2800" dirty="0"/>
          </a:p>
        </p:txBody>
      </p:sp>
      <p:pic>
        <p:nvPicPr>
          <p:cNvPr id="6" name="Picture 5" descr="numpr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25730"/>
            <a:ext cx="6794500" cy="555405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88" y="1838326"/>
            <a:ext cx="5245100" cy="1943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4584700"/>
            <a:ext cx="2419350" cy="1168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Sampling – approximate function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971965" cy="4533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88" y="1219200"/>
            <a:ext cx="5461000" cy="172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3556000"/>
            <a:ext cx="2882900" cy="1028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88" y="5753100"/>
            <a:ext cx="6604000" cy="1003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159500"/>
            <a:ext cx="7498080" cy="546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Symbolically: exactly one exact answer (but equivalent forms)</a:t>
            </a:r>
            <a:endParaRPr lang="en-US" dirty="0"/>
          </a:p>
        </p:txBody>
      </p:sp>
      <p:pic>
        <p:nvPicPr>
          <p:cNvPr id="5" name="Picture 4" descr="ex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8" y="1206500"/>
            <a:ext cx="6309032" cy="4889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9" y="2565400"/>
            <a:ext cx="7990923" cy="1358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8" y="2406650"/>
            <a:ext cx="7238492" cy="4170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076664"/>
            <a:ext cx="8901176" cy="22617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32050"/>
            <a:ext cx="5740400" cy="323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88" y="5041900"/>
            <a:ext cx="6019800" cy="1206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Perl and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549400"/>
            <a:ext cx="2819400" cy="660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11400"/>
            <a:ext cx="7035800" cy="3327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88" y="4527550"/>
            <a:ext cx="5600700" cy="2197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64776"/>
            <a:ext cx="8305800" cy="542812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22900" y="5943600"/>
            <a:ext cx="3307588" cy="787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 editor for students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36208"/>
            <a:ext cx="8501888" cy="548209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648" y="1854200"/>
            <a:ext cx="3413252" cy="1231900"/>
          </a:xfrm>
        </p:spPr>
        <p:txBody>
          <a:bodyPr/>
          <a:lstStyle/>
          <a:p>
            <a:r>
              <a:rPr lang="en-US" dirty="0" smtClean="0"/>
              <a:t>Graphical input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Geogebra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pic>
        <p:nvPicPr>
          <p:cNvPr id="4" name="Picture 3" descr="whats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5" y="1203822"/>
            <a:ext cx="8933688" cy="55742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65749" y="1776112"/>
            <a:ext cx="52679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Full featured course management system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3179362" y="2850654"/>
            <a:ext cx="1589682" cy="515072"/>
          </a:xfrm>
          <a:prstGeom prst="wedgeRectCallout">
            <a:avLst>
              <a:gd name="adj1" fmla="val 58497"/>
              <a:gd name="adj2" fmla="val -121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285612" y="3003054"/>
            <a:ext cx="1589682" cy="515072"/>
          </a:xfrm>
          <a:prstGeom prst="wedgeRectCallout">
            <a:avLst>
              <a:gd name="adj1" fmla="val 50676"/>
              <a:gd name="adj2" fmla="val -1392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 boxes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717556" y="5588723"/>
            <a:ext cx="1743034" cy="515072"/>
          </a:xfrm>
          <a:prstGeom prst="wedgeRectCallout">
            <a:avLst>
              <a:gd name="adj1" fmla="val 78609"/>
              <a:gd name="adj2" fmla="val 435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MSU integration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239038" y="3732693"/>
            <a:ext cx="1589682" cy="515072"/>
          </a:xfrm>
          <a:prstGeom prst="wedgeRectCallout">
            <a:avLst>
              <a:gd name="adj1" fmla="val 50676"/>
              <a:gd name="adj2" fmla="val -1392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2028646" y="3732693"/>
            <a:ext cx="1743034" cy="515072"/>
          </a:xfrm>
          <a:prstGeom prst="wedgeRectCallout">
            <a:avLst>
              <a:gd name="adj1" fmla="val 8806"/>
              <a:gd name="adj2" fmla="val 866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4165092" cy="4800600"/>
          </a:xfrm>
        </p:spPr>
        <p:txBody>
          <a:bodyPr/>
          <a:lstStyle/>
          <a:p>
            <a:r>
              <a:rPr lang="en-US" dirty="0" err="1" smtClean="0"/>
              <a:t>Rulesets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350"/>
            <a:ext cx="9067800" cy="2552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5600700" y="1447800"/>
            <a:ext cx="2565400" cy="1225550"/>
          </a:xfrm>
          <a:prstGeom prst="wedgeRectCallout">
            <a:avLst>
              <a:gd name="adj1" fmla="val -91703"/>
              <a:gd name="adj2" fmla="val 97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</a:p>
          <a:p>
            <a:pPr algn="ctr"/>
            <a:r>
              <a:rPr lang="en-US" dirty="0" smtClean="0"/>
              <a:t>First Derivative</a:t>
            </a:r>
          </a:p>
          <a:p>
            <a:pPr algn="ctr"/>
            <a:r>
              <a:rPr lang="en-US" dirty="0" smtClean="0"/>
              <a:t>Second Derivative</a:t>
            </a:r>
          </a:p>
          <a:p>
            <a:pPr algn="ctr"/>
            <a:r>
              <a:rPr lang="en-US" dirty="0" smtClean="0"/>
              <a:t>Integral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232400" y="5060950"/>
            <a:ext cx="2565400" cy="1225550"/>
          </a:xfrm>
          <a:prstGeom prst="wedgeRectCallout">
            <a:avLst>
              <a:gd name="adj1" fmla="val -27841"/>
              <a:gd name="adj2" fmla="val -1551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Symbolic, computed, or hard-coded ranges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8" y="1193800"/>
            <a:ext cx="7708392" cy="4800600"/>
          </a:xfrm>
        </p:spPr>
        <p:txBody>
          <a:bodyPr/>
          <a:lstStyle/>
          <a:p>
            <a:r>
              <a:rPr lang="en-US" sz="2800" dirty="0" smtClean="0"/>
              <a:t>Problems can also be rendered for bubble </a:t>
            </a:r>
            <a:r>
              <a:rPr lang="en-US" sz="2800" dirty="0" smtClean="0"/>
              <a:t>sheets</a:t>
            </a:r>
          </a:p>
          <a:p>
            <a:r>
              <a:rPr lang="en-US" sz="2800" dirty="0" smtClean="0"/>
              <a:t>Every student gets a </a:t>
            </a:r>
            <a:r>
              <a:rPr lang="en-US" sz="2800" smtClean="0"/>
              <a:t>different version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4" y="1232046"/>
            <a:ext cx="8818475" cy="533571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 rot="3688587">
            <a:off x="985725" y="1774866"/>
            <a:ext cx="880136" cy="43595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2313" y="1257446"/>
            <a:ext cx="38365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Numerical Clicker</a:t>
            </a:r>
          </a:p>
          <a:p>
            <a:r>
              <a:rPr lang="en-US" sz="3600" dirty="0" smtClean="0"/>
              <a:t>in Lecture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336800"/>
            <a:ext cx="8102600" cy="4114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35608" y="1593334"/>
            <a:ext cx="746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LON-CAPA can evaluate clicker data after lecture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92625"/>
            <a:ext cx="6896100" cy="4914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90" y="1638300"/>
            <a:ext cx="6006498" cy="50673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6535" y="1638300"/>
            <a:ext cx="2194955" cy="1981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&gt;clicker2 integrated in LON-CAPA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Seminars</a:t>
            </a:r>
            <a:br>
              <a:rPr lang="en-US" dirty="0" smtClean="0"/>
            </a:br>
            <a:r>
              <a:rPr lang="en-US" dirty="0" smtClean="0"/>
              <a:t>May 10-11, 2011</a:t>
            </a:r>
          </a:p>
          <a:p>
            <a:r>
              <a:rPr lang="en-US" dirty="0" smtClean="0"/>
              <a:t>Can give departmental colloquia</a:t>
            </a:r>
          </a:p>
          <a:p>
            <a:r>
              <a:rPr lang="en-US" dirty="0" smtClean="0"/>
              <a:t>Work one-on-one</a:t>
            </a:r>
          </a:p>
          <a:p>
            <a:r>
              <a:rPr lang="en-US" dirty="0" smtClean="0"/>
              <a:t>LON-CAPA Conference</a:t>
            </a:r>
            <a:br>
              <a:rPr lang="en-US" dirty="0" smtClean="0"/>
            </a:br>
            <a:r>
              <a:rPr lang="en-US" dirty="0" smtClean="0"/>
              <a:t>Virginia Commonwealth </a:t>
            </a:r>
            <a:r>
              <a:rPr lang="en-US" dirty="0" err="1" smtClean="0"/>
              <a:t>University May</a:t>
            </a:r>
            <a:r>
              <a:rPr lang="en-US" dirty="0" smtClean="0"/>
              <a:t> 19-21, 2011</a:t>
            </a:r>
          </a:p>
          <a:p>
            <a:r>
              <a:rPr lang="en-US" dirty="0" smtClean="0"/>
              <a:t>LON-CAPA Workshop</a:t>
            </a:r>
            <a:br>
              <a:rPr lang="en-US" dirty="0" smtClean="0"/>
            </a:br>
            <a:r>
              <a:rPr lang="en-US" dirty="0" smtClean="0"/>
              <a:t>MSU, late June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13" y="1254842"/>
            <a:ext cx="6464797" cy="546708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4267274" y="3188115"/>
            <a:ext cx="2202464" cy="630518"/>
          </a:xfrm>
          <a:prstGeom prst="wedgeRectCallout">
            <a:avLst>
              <a:gd name="adj1" fmla="val -125269"/>
              <a:gd name="adj2" fmla="val 399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Structured Content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792146" y="4529077"/>
            <a:ext cx="1722896" cy="630518"/>
          </a:xfrm>
          <a:prstGeom prst="wedgeRectCallout">
            <a:avLst>
              <a:gd name="adj1" fmla="val -80765"/>
              <a:gd name="adj2" fmla="val 2047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Assessment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267274" y="5266162"/>
            <a:ext cx="1802824" cy="630518"/>
          </a:xfrm>
          <a:prstGeom prst="wedgeRectCallout">
            <a:avLst>
              <a:gd name="adj1" fmla="val -43241"/>
              <a:gd name="adj2" fmla="val 80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Contextual Discussions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22498" y="5266162"/>
            <a:ext cx="1802824" cy="630518"/>
          </a:xfrm>
          <a:prstGeom prst="wedgeRectCallout">
            <a:avLst>
              <a:gd name="adj1" fmla="val -43241"/>
              <a:gd name="adj2" fmla="val 80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Management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Gerd Kortemeyer</a:t>
            </a:r>
          </a:p>
          <a:p>
            <a:pPr>
              <a:buNone/>
            </a:pPr>
            <a:r>
              <a:rPr lang="en-US" sz="2800" dirty="0" smtClean="0"/>
              <a:t>Lyman Briggs College</a:t>
            </a:r>
            <a:br>
              <a:rPr lang="en-US" sz="2800" dirty="0" smtClean="0"/>
            </a:br>
            <a:r>
              <a:rPr lang="en-US" sz="2800" dirty="0" smtClean="0"/>
              <a:t>and</a:t>
            </a:r>
          </a:p>
          <a:p>
            <a:pPr>
              <a:buNone/>
            </a:pPr>
            <a:r>
              <a:rPr lang="en-US" sz="2800" dirty="0" smtClean="0"/>
              <a:t>Division of Science and Mathematics Education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korte@lite.msu.edu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http://www.lon-capa.org/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Learning Content Management</a:t>
            </a:r>
          </a:p>
        </p:txBody>
      </p:sp>
      <p:pic>
        <p:nvPicPr>
          <p:cNvPr id="4" name="Picture 3" descr="timer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152396"/>
            <a:ext cx="6678440" cy="457983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 Strength: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Randomized problems: different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for each student.</a:t>
            </a:r>
          </a:p>
          <a:p>
            <a:r>
              <a:rPr lang="en-US" dirty="0" smtClean="0"/>
              <a:t>Student can collaborate without “cheating”</a:t>
            </a:r>
          </a:p>
          <a:p>
            <a:r>
              <a:rPr lang="en-US" dirty="0" smtClean="0"/>
              <a:t>Randomized exams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25515"/>
            <a:ext cx="7498080" cy="54792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Mathematics Output: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graphing</a:t>
            </a:r>
          </a:p>
          <a:p>
            <a:r>
              <a:rPr lang="en-US" dirty="0" smtClean="0"/>
              <a:t>Generating Mathematics Problems:</a:t>
            </a:r>
          </a:p>
          <a:p>
            <a:pPr lvl="1"/>
            <a:r>
              <a:rPr lang="en-US" dirty="0" smtClean="0"/>
              <a:t>symbolic math functionality</a:t>
            </a:r>
          </a:p>
          <a:p>
            <a:pPr lvl="1"/>
            <a:r>
              <a:rPr lang="en-US" dirty="0" smtClean="0"/>
              <a:t>statistics packages</a:t>
            </a:r>
          </a:p>
          <a:p>
            <a:r>
              <a:rPr lang="en-US" dirty="0" smtClean="0"/>
              <a:t>Mathematics Input:</a:t>
            </a:r>
          </a:p>
          <a:p>
            <a:pPr lvl="1"/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formula evaluation</a:t>
            </a:r>
          </a:p>
          <a:p>
            <a:pPr lvl="2"/>
            <a:r>
              <a:rPr lang="en-US" dirty="0" smtClean="0"/>
              <a:t>sampling</a:t>
            </a:r>
          </a:p>
          <a:p>
            <a:pPr lvl="2"/>
            <a:r>
              <a:rPr lang="en-US" dirty="0" smtClean="0"/>
              <a:t>symbolically</a:t>
            </a:r>
          </a:p>
          <a:p>
            <a:pPr lvl="2"/>
            <a:r>
              <a:rPr lang="en-US" dirty="0" smtClean="0"/>
              <a:t>checking for properties</a:t>
            </a:r>
          </a:p>
          <a:p>
            <a:pPr lvl="1"/>
            <a:r>
              <a:rPr lang="en-US" dirty="0" smtClean="0"/>
              <a:t>graphical input</a:t>
            </a:r>
          </a:p>
          <a:p>
            <a:pPr lvl="1"/>
            <a:r>
              <a:rPr lang="en-US" dirty="0" smtClean="0"/>
              <a:t>bubble sheets</a:t>
            </a:r>
          </a:p>
          <a:p>
            <a:pPr lvl="1"/>
            <a:r>
              <a:rPr lang="en-US" dirty="0" smtClean="0"/>
              <a:t>clickers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65" y="2664979"/>
            <a:ext cx="3852185" cy="413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20413">
            <a:off x="6862790" y="5141835"/>
            <a:ext cx="13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grader is </a:t>
            </a:r>
            <a:endParaRPr lang="en-US" i="1" dirty="0"/>
          </a:p>
        </p:txBody>
      </p:sp>
      <p:sp>
        <p:nvSpPr>
          <p:cNvPr id="6" name="Parallelogram 5"/>
          <p:cNvSpPr/>
          <p:nvPr/>
        </p:nvSpPr>
        <p:spPr>
          <a:xfrm rot="20214026">
            <a:off x="8035468" y="4908076"/>
            <a:ext cx="609460" cy="305561"/>
          </a:xfrm>
          <a:prstGeom prst="parallelogram">
            <a:avLst>
              <a:gd name="adj" fmla="val 367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in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228600" y="1206500"/>
            <a:ext cx="7480300" cy="5410200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Today’s presentation is going to show some very specialized functionality.</a:t>
            </a:r>
          </a:p>
          <a:p>
            <a:pPr algn="ctr"/>
            <a:r>
              <a:rPr lang="en-US" sz="4800" dirty="0" smtClean="0"/>
              <a:t>Because you can does not mean you have to.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48" y="274638"/>
            <a:ext cx="1825668" cy="2708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Typesetting:</a:t>
            </a:r>
            <a:br>
              <a:rPr lang="en-US" dirty="0" smtClean="0"/>
            </a:br>
            <a:r>
              <a:rPr lang="en-US" dirty="0" err="1" smtClean="0"/>
              <a:t>LaTeX</a:t>
            </a:r>
            <a:r>
              <a:rPr lang="en-US" dirty="0" smtClean="0"/>
              <a:t> can be embedded anywhere in the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4799855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956191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898</TotalTime>
  <Words>611</Words>
  <Application>Microsoft Macintosh PowerPoint</Application>
  <PresentationFormat>On-screen Show (4:3)</PresentationFormat>
  <Paragraphs>147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Solstice</vt:lpstr>
      <vt:lpstr>LON-CAPA Mathematical Functionality</vt:lpstr>
      <vt:lpstr>LON-CAPA Math Functionality</vt:lpstr>
      <vt:lpstr>LON-CAPA Course Management</vt:lpstr>
      <vt:lpstr>LON-CAPA Course Management</vt:lpstr>
      <vt:lpstr>LON-CAPA Course Management</vt:lpstr>
      <vt:lpstr>Particular Strength: Assessment</vt:lpstr>
      <vt:lpstr>LON-CAPA Mathematics</vt:lpstr>
      <vt:lpstr>WARNING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Generating Mathematics Problems</vt:lpstr>
      <vt:lpstr>Generating Mathematics Problems</vt:lpstr>
      <vt:lpstr>Generating Mathematics Problems</vt:lpstr>
      <vt:lpstr>Mathematics Input</vt:lpstr>
      <vt:lpstr>Mathematics Input</vt:lpstr>
      <vt:lpstr>Mathematics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Interested?</vt:lpstr>
      <vt:lpstr>Thank You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LON-CAPA Mathematical Functionality</dc:title>
  <dc:creator>Gerd Kortemeyer</dc:creator>
  <cp:lastModifiedBy>Gerd Kortemeyer</cp:lastModifiedBy>
  <cp:revision>25</cp:revision>
  <dcterms:created xsi:type="dcterms:W3CDTF">2011-02-17T21:33:14Z</dcterms:created>
  <dcterms:modified xsi:type="dcterms:W3CDTF">2011-02-17T21:37:03Z</dcterms:modified>
</cp:coreProperties>
</file>