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95" r:id="rId3"/>
    <p:sldId id="278" r:id="rId4"/>
    <p:sldId id="265" r:id="rId5"/>
    <p:sldId id="279" r:id="rId6"/>
    <p:sldId id="258" r:id="rId7"/>
    <p:sldId id="257" r:id="rId8"/>
    <p:sldId id="266" r:id="rId9"/>
    <p:sldId id="267" r:id="rId10"/>
    <p:sldId id="277" r:id="rId11"/>
    <p:sldId id="280" r:id="rId12"/>
    <p:sldId id="300" r:id="rId13"/>
    <p:sldId id="281" r:id="rId14"/>
    <p:sldId id="282" r:id="rId15"/>
    <p:sldId id="283" r:id="rId16"/>
    <p:sldId id="285" r:id="rId17"/>
    <p:sldId id="286" r:id="rId18"/>
    <p:sldId id="287" r:id="rId19"/>
    <p:sldId id="288" r:id="rId20"/>
    <p:sldId id="290" r:id="rId21"/>
    <p:sldId id="291" r:id="rId22"/>
    <p:sldId id="296" r:id="rId23"/>
    <p:sldId id="289" r:id="rId24"/>
    <p:sldId id="299" r:id="rId25"/>
    <p:sldId id="292" r:id="rId26"/>
    <p:sldId id="293" r:id="rId27"/>
    <p:sldId id="294" r:id="rId28"/>
    <p:sldId id="305" r:id="rId29"/>
    <p:sldId id="304" r:id="rId30"/>
    <p:sldId id="284" r:id="rId31"/>
    <p:sldId id="269" r:id="rId32"/>
    <p:sldId id="263" r:id="rId33"/>
    <p:sldId id="268" r:id="rId34"/>
    <p:sldId id="264" r:id="rId35"/>
    <p:sldId id="273" r:id="rId36"/>
    <p:sldId id="297" r:id="rId37"/>
    <p:sldId id="298" r:id="rId38"/>
    <p:sldId id="303" r:id="rId39"/>
    <p:sldId id="301" r:id="rId40"/>
    <p:sldId id="30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95034" autoAdjust="0"/>
  </p:normalViewPr>
  <p:slideViewPr>
    <p:cSldViewPr snapToGrid="0" snapToObjects="1">
      <p:cViewPr>
        <p:scale>
          <a:sx n="150" d="100"/>
          <a:sy n="150" d="100"/>
        </p:scale>
        <p:origin x="-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2490-55A1-E343-90E6-E99414E4C9E2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D8262490-55A1-E343-90E6-E99414E4C9E2}" type="datetimeFigureOut">
              <a:rPr lang="en-US" smtClean="0"/>
              <a:pPr/>
              <a:t>4/1/11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C4A9D479-669C-1949-BDC2-FF350D540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ortemey@msu.edu" TargetMode="External"/><Relationship Id="rId3" Type="http://schemas.openxmlformats.org/officeDocument/2006/relationships/hyperlink" Target="http://www.lon-capa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LON-CAPA 3.0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Sneak Preview</a:t>
            </a:r>
          </a:p>
          <a:p>
            <a:endParaRPr lang="en-US" dirty="0" smtClean="0"/>
          </a:p>
          <a:p>
            <a:r>
              <a:rPr lang="en-US" dirty="0" smtClean="0"/>
              <a:t>Gerd Kortemeyer</a:t>
            </a:r>
          </a:p>
          <a:p>
            <a:r>
              <a:rPr lang="en-US" dirty="0" smtClean="0"/>
              <a:t>April 2011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267" y="3183563"/>
            <a:ext cx="4588933" cy="344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2 -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024" y="479548"/>
            <a:ext cx="2861664" cy="2996627"/>
          </a:xfrm>
        </p:spPr>
        <p:txBody>
          <a:bodyPr/>
          <a:lstStyle/>
          <a:p>
            <a:r>
              <a:rPr lang="en-US" dirty="0" smtClean="0"/>
              <a:t>“Flight Management”</a:t>
            </a:r>
          </a:p>
          <a:p>
            <a:r>
              <a:rPr lang="en-US" dirty="0" smtClean="0"/>
              <a:t>What you need when you need it</a:t>
            </a:r>
            <a:endParaRPr lang="en-US" dirty="0"/>
          </a:p>
        </p:txBody>
      </p:sp>
      <p:sp>
        <p:nvSpPr>
          <p:cNvPr id="6" name="Bent Arrow 5"/>
          <p:cNvSpPr/>
          <p:nvPr/>
        </p:nvSpPr>
        <p:spPr>
          <a:xfrm flipV="1">
            <a:off x="2007086" y="4605020"/>
            <a:ext cx="1980442" cy="206367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7086" y="4605020"/>
            <a:ext cx="46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3392188" y="5999449"/>
            <a:ext cx="46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4307444">
            <a:off x="2020084" y="5552238"/>
            <a:ext cx="58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2.10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68" y="1255137"/>
            <a:ext cx="4809067" cy="3194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784" y="3476175"/>
            <a:ext cx="4955999" cy="3295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or will be working on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7498080" cy="514773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MSU:</a:t>
            </a:r>
          </a:p>
          <a:p>
            <a:pPr lvl="1"/>
            <a:r>
              <a:rPr lang="en-US" dirty="0" smtClean="0"/>
              <a:t>“Flight management”</a:t>
            </a:r>
          </a:p>
          <a:p>
            <a:pPr lvl="1"/>
            <a:r>
              <a:rPr lang="en-US" dirty="0" smtClean="0"/>
              <a:t>Grading</a:t>
            </a:r>
          </a:p>
          <a:p>
            <a:pPr lvl="1"/>
            <a:r>
              <a:rPr lang="en-US" dirty="0" smtClean="0"/>
              <a:t>Overall coordination</a:t>
            </a:r>
          </a:p>
          <a:p>
            <a:r>
              <a:rPr lang="en-US" dirty="0" err="1" smtClean="0"/>
              <a:t>Ostfalia/Wolfenbüttel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Look and feel</a:t>
            </a:r>
          </a:p>
          <a:p>
            <a:pPr lvl="1"/>
            <a:r>
              <a:rPr lang="en-US" dirty="0" smtClean="0"/>
              <a:t>Discoverability</a:t>
            </a:r>
          </a:p>
          <a:p>
            <a:r>
              <a:rPr lang="en-US" dirty="0" smtClean="0"/>
              <a:t>MIT:</a:t>
            </a:r>
          </a:p>
          <a:p>
            <a:pPr lvl="1"/>
            <a:r>
              <a:rPr lang="en-US" dirty="0" smtClean="0"/>
              <a:t>Social networking</a:t>
            </a:r>
          </a:p>
          <a:p>
            <a:pPr lvl="1"/>
            <a:r>
              <a:rPr lang="en-US" dirty="0" smtClean="0"/>
              <a:t>Student support and signaling</a:t>
            </a:r>
          </a:p>
          <a:p>
            <a:r>
              <a:rPr lang="en-US" dirty="0" smtClean="0"/>
              <a:t>Purdue:</a:t>
            </a:r>
          </a:p>
          <a:p>
            <a:pPr lvl="1"/>
            <a:r>
              <a:rPr lang="en-US" dirty="0" smtClean="0"/>
              <a:t>Flight management</a:t>
            </a:r>
          </a:p>
          <a:p>
            <a:pPr lvl="1"/>
            <a:r>
              <a:rPr lang="en-US" dirty="0" smtClean="0"/>
              <a:t>Signaling</a:t>
            </a:r>
          </a:p>
          <a:p>
            <a:r>
              <a:rPr lang="en-US" dirty="0" smtClean="0"/>
              <a:t>UIUC</a:t>
            </a:r>
          </a:p>
          <a:p>
            <a:pPr lvl="1"/>
            <a:r>
              <a:rPr lang="en-US" dirty="0" smtClean="0"/>
              <a:t>Hiring additional programmer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141" y="1182141"/>
            <a:ext cx="3659717" cy="1207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141" y="2265731"/>
            <a:ext cx="3659717" cy="782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4140" y="3089003"/>
            <a:ext cx="3659717" cy="1126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141" y="4071717"/>
            <a:ext cx="3659717" cy="1219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4141" y="5509683"/>
            <a:ext cx="3659716" cy="696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2851667"/>
            <a:ext cx="6426194" cy="37479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with input by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19606">
            <a:off x="505887" y="2690797"/>
            <a:ext cx="4693417" cy="321733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03063">
            <a:off x="4489509" y="1713526"/>
            <a:ext cx="4263259" cy="2794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already (almost) 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developer version of LON-CAPA, several of these concepts have already been implemented</a:t>
            </a:r>
          </a:p>
          <a:p>
            <a:r>
              <a:rPr lang="en-US" dirty="0" smtClean="0"/>
              <a:t>Still need</a:t>
            </a:r>
          </a:p>
          <a:p>
            <a:pPr lvl="1"/>
            <a:r>
              <a:rPr lang="en-US" dirty="0" smtClean="0"/>
              <a:t>finishing touches</a:t>
            </a:r>
          </a:p>
          <a:p>
            <a:pPr lvl="1"/>
            <a:r>
              <a:rPr lang="en-US" dirty="0" smtClean="0"/>
              <a:t>testing</a:t>
            </a:r>
          </a:p>
          <a:p>
            <a:r>
              <a:rPr lang="en-US" dirty="0" smtClean="0"/>
              <a:t>… but they will be</a:t>
            </a:r>
            <a:br>
              <a:rPr lang="en-US" dirty="0" smtClean="0"/>
            </a:br>
            <a:r>
              <a:rPr lang="en-US" dirty="0" smtClean="0"/>
              <a:t>in 3.0 for 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583" y="2578629"/>
            <a:ext cx="2709105" cy="4002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609592" cy="4800600"/>
          </a:xfrm>
        </p:spPr>
        <p:txBody>
          <a:bodyPr/>
          <a:lstStyle/>
          <a:p>
            <a:r>
              <a:rPr lang="en-US" dirty="0" smtClean="0"/>
              <a:t>The “old” LON-CAPA</a:t>
            </a:r>
          </a:p>
          <a:p>
            <a:r>
              <a:rPr lang="en-US" dirty="0" smtClean="0"/>
              <a:t>Remote Control</a:t>
            </a:r>
          </a:p>
          <a:p>
            <a:r>
              <a:rPr lang="en-US" dirty="0" smtClean="0"/>
              <a:t>RIP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192" y="1261537"/>
            <a:ext cx="2235200" cy="5422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157" y="3658783"/>
            <a:ext cx="2877851" cy="287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" y="1638464"/>
            <a:ext cx="9067800" cy="1432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" y="3663578"/>
            <a:ext cx="9067800" cy="1082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9" y="5688067"/>
            <a:ext cx="9067800" cy="990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8930" y="938478"/>
            <a:ext cx="115475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2.9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2.10</a:t>
            </a:r>
          </a:p>
          <a:p>
            <a:endParaRPr lang="en-US" sz="4400" dirty="0" smtClean="0"/>
          </a:p>
          <a:p>
            <a:endParaRPr lang="en-US" sz="4400" dirty="0" smtClean="0"/>
          </a:p>
          <a:p>
            <a:r>
              <a:rPr lang="en-US" sz="4400" dirty="0" smtClean="0"/>
              <a:t>3.0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contexts</a:t>
            </a:r>
          </a:p>
          <a:p>
            <a:r>
              <a:rPr lang="en-US" dirty="0" smtClean="0"/>
              <a:t>Consistent positions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4" y="3061757"/>
            <a:ext cx="8939462" cy="239266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86263" y="3095623"/>
            <a:ext cx="1476418" cy="7313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Always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186263" y="4111626"/>
            <a:ext cx="1476418" cy="7313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Content</a:t>
            </a:r>
            <a:endParaRPr lang="en-US" sz="2400" dirty="0"/>
          </a:p>
        </p:txBody>
      </p:sp>
      <p:sp>
        <p:nvSpPr>
          <p:cNvPr id="7" name="Left Arrow 6"/>
          <p:cNvSpPr/>
          <p:nvPr/>
        </p:nvSpPr>
        <p:spPr>
          <a:xfrm>
            <a:off x="7078133" y="3298826"/>
            <a:ext cx="1855555" cy="812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Course</a:t>
            </a:r>
            <a:endParaRPr lang="en-US" sz="2400" dirty="0"/>
          </a:p>
        </p:txBody>
      </p:sp>
      <p:sp>
        <p:nvSpPr>
          <p:cNvPr id="8" name="Left Arrow 7"/>
          <p:cNvSpPr/>
          <p:nvPr/>
        </p:nvSpPr>
        <p:spPr>
          <a:xfrm>
            <a:off x="7078133" y="4605866"/>
            <a:ext cx="1855555" cy="812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Homework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447800"/>
            <a:ext cx="7917688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2.10</a:t>
            </a:r>
            <a:br>
              <a:rPr lang="en-US" dirty="0" smtClean="0"/>
            </a:br>
            <a:r>
              <a:rPr lang="en-US" dirty="0" smtClean="0"/>
              <a:t>Main</a:t>
            </a:r>
            <a:br>
              <a:rPr lang="en-US" dirty="0" smtClean="0"/>
            </a:br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24" y="1286928"/>
            <a:ext cx="6709661" cy="5456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3.0 Hierarchical Menu</a:t>
            </a:r>
          </a:p>
          <a:p>
            <a:r>
              <a:rPr lang="en-US" dirty="0" smtClean="0"/>
              <a:t>Action-oriented top-level</a:t>
            </a:r>
          </a:p>
          <a:p>
            <a:r>
              <a:rPr lang="en-US" dirty="0" smtClean="0"/>
              <a:t>Standard course management 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5" y="3319223"/>
            <a:ext cx="9095299" cy="541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3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3.0 Hierarchical Menu</a:t>
            </a:r>
          </a:p>
          <a:p>
            <a:r>
              <a:rPr lang="en-US" dirty="0" smtClean="0"/>
              <a:t>Next level tabs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Should be intuitive for “old” users</a:t>
            </a:r>
          </a:p>
          <a:p>
            <a:r>
              <a:rPr lang="en-US" dirty="0" smtClean="0"/>
              <a:t>Less learning curve for new users</a:t>
            </a:r>
          </a:p>
          <a:p>
            <a:r>
              <a:rPr lang="en-US" dirty="0" smtClean="0"/>
              <a:t>Less clicks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66" y="2888943"/>
            <a:ext cx="8671222" cy="1298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Guiding ideas for new release</a:t>
            </a:r>
          </a:p>
          <a:p>
            <a:r>
              <a:rPr lang="en-US" dirty="0" smtClean="0"/>
              <a:t>Things already (almost) working</a:t>
            </a:r>
          </a:p>
          <a:p>
            <a:r>
              <a:rPr lang="en-US" dirty="0" smtClean="0"/>
              <a:t>Things to be done</a:t>
            </a:r>
          </a:p>
          <a:p>
            <a:r>
              <a:rPr lang="en-US" dirty="0" smtClean="0"/>
              <a:t>Questions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267" y="3183563"/>
            <a:ext cx="4588933" cy="344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3866" y="1447800"/>
            <a:ext cx="3819821" cy="4800600"/>
          </a:xfrm>
        </p:spPr>
        <p:txBody>
          <a:bodyPr/>
          <a:lstStyle/>
          <a:p>
            <a:r>
              <a:rPr lang="en-US" dirty="0" smtClean="0"/>
              <a:t>“Flight Management”</a:t>
            </a:r>
          </a:p>
          <a:p>
            <a:r>
              <a:rPr lang="en-US" dirty="0" smtClean="0"/>
              <a:t>Items and messages clickable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0" y="1417638"/>
            <a:ext cx="4971616" cy="50482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3853800">
            <a:off x="3369737" y="3911609"/>
            <a:ext cx="1299073" cy="6434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Clickable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38" y="5030623"/>
            <a:ext cx="4637649" cy="1524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Bent Arrow 7"/>
          <p:cNvSpPr/>
          <p:nvPr/>
        </p:nvSpPr>
        <p:spPr>
          <a:xfrm rot="5400000">
            <a:off x="5272636" y="4613661"/>
            <a:ext cx="1066800" cy="113871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4923" y="4107293"/>
            <a:ext cx="157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Direct jump to modification interface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113867"/>
            <a:ext cx="7498080" cy="1134532"/>
          </a:xfrm>
        </p:spPr>
        <p:txBody>
          <a:bodyPr/>
          <a:lstStyle/>
          <a:p>
            <a:r>
              <a:rPr lang="en-US" dirty="0" smtClean="0"/>
              <a:t>… of course depends on the privileges of the user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34" y="1253080"/>
            <a:ext cx="3449945" cy="1659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19" y="3098810"/>
            <a:ext cx="7452783" cy="1748425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rot="5400000">
            <a:off x="3361137" y="2243775"/>
            <a:ext cx="1253067" cy="1337543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8899" y="220774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click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New screen</a:t>
            </a:r>
          </a:p>
          <a:p>
            <a:pPr lvl="1"/>
            <a:r>
              <a:rPr lang="en-US" dirty="0" smtClean="0"/>
              <a:t>Essays and</a:t>
            </a:r>
            <a:br>
              <a:rPr lang="en-US" dirty="0" smtClean="0"/>
            </a:br>
            <a:r>
              <a:rPr lang="en-US" dirty="0" smtClean="0"/>
              <a:t>drop boxes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1" y="2929782"/>
            <a:ext cx="9193161" cy="2319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306" y="2019624"/>
            <a:ext cx="3703744" cy="4787577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flipV="1">
            <a:off x="2658533" y="5249325"/>
            <a:ext cx="1151466" cy="137159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1867" y="5249325"/>
            <a:ext cx="994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and</a:t>
            </a:r>
            <a:br>
              <a:rPr lang="en-US" dirty="0" smtClean="0"/>
            </a:br>
            <a:r>
              <a:rPr lang="en-US" dirty="0" smtClean="0"/>
              <a:t>grade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Category-based grading mode added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5" y="2116664"/>
            <a:ext cx="8933688" cy="4575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68400"/>
            <a:ext cx="7498080" cy="5080000"/>
          </a:xfrm>
        </p:spPr>
        <p:txBody>
          <a:bodyPr/>
          <a:lstStyle/>
          <a:p>
            <a:r>
              <a:rPr lang="en-US" dirty="0" smtClean="0"/>
              <a:t>Less scrolling and clearer categories on Content Editor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9" y="2165003"/>
            <a:ext cx="7294884" cy="4591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85333"/>
            <a:ext cx="7498080" cy="5063067"/>
          </a:xfrm>
        </p:spPr>
        <p:txBody>
          <a:bodyPr/>
          <a:lstStyle/>
          <a:p>
            <a:r>
              <a:rPr lang="en-US" dirty="0" smtClean="0"/>
              <a:t>New automatically generated index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77" y="1820419"/>
            <a:ext cx="8649017" cy="4885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yes, homework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not have a new release without </a:t>
            </a:r>
            <a:r>
              <a:rPr lang="en-US" i="1" dirty="0" smtClean="0"/>
              <a:t>some</a:t>
            </a:r>
            <a:r>
              <a:rPr lang="en-US" dirty="0" smtClean="0"/>
              <a:t> enhancements to homework</a:t>
            </a:r>
          </a:p>
          <a:p>
            <a:r>
              <a:rPr lang="en-US" dirty="0" smtClean="0"/>
              <a:t>Dynamic graphing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38" y="1417638"/>
            <a:ext cx="7791450" cy="502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&gt;Clicker2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en-US" dirty="0" smtClean="0"/>
              <a:t>Fully compatible with numerical and alphanumeric input of </a:t>
            </a:r>
            <a:r>
              <a:rPr lang="en-US" dirty="0" err="1" smtClean="0"/>
              <a:t>i</a:t>
            </a:r>
            <a:r>
              <a:rPr lang="en-US" smtClean="0"/>
              <a:t>&gt;Clicker2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93" y="2599267"/>
            <a:ext cx="4857395" cy="4097875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67" y="1400704"/>
            <a:ext cx="7747792" cy="5440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always:</a:t>
            </a:r>
            <a:br>
              <a:rPr lang="en-US" dirty="0" smtClean="0"/>
            </a:br>
            <a:r>
              <a:rPr lang="en-US" dirty="0" smtClean="0"/>
              <a:t>Bugs and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Actually catching up!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ideas for new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Two design ideas:</a:t>
            </a:r>
          </a:p>
          <a:p>
            <a:r>
              <a:rPr lang="en-US" dirty="0" smtClean="0"/>
              <a:t>Idea 1: Move basic course management to the foreground</a:t>
            </a:r>
          </a:p>
          <a:p>
            <a:r>
              <a:rPr lang="en-US" dirty="0" smtClean="0"/>
              <a:t>Idea 2: “Flight Management”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be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are still left to do</a:t>
            </a:r>
          </a:p>
          <a:p>
            <a:r>
              <a:rPr lang="en-US" dirty="0" smtClean="0"/>
              <a:t>Currently in concept stage</a:t>
            </a:r>
          </a:p>
          <a:p>
            <a:r>
              <a:rPr lang="en-US" dirty="0" smtClean="0"/>
              <a:t>Warning: going from actual screen shots to mockups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3367848"/>
            <a:ext cx="4310888" cy="3236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Home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screen shows what is going on across courses, communities, …</a:t>
            </a:r>
          </a:p>
          <a:p>
            <a:r>
              <a:rPr lang="en-US" dirty="0" smtClean="0"/>
              <a:t>Replaces Roles screen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7" y="3069302"/>
            <a:ext cx="7498081" cy="3766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What’s New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en-US" dirty="0" smtClean="0"/>
              <a:t>“Flight management”</a:t>
            </a:r>
          </a:p>
          <a:p>
            <a:r>
              <a:rPr lang="en-US" dirty="0" smtClean="0"/>
              <a:t>Will be available for all users in all roles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4" y="2557152"/>
            <a:ext cx="8933688" cy="403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Contextualization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/>
          <a:lstStyle/>
          <a:p>
            <a:r>
              <a:rPr lang="en-US" dirty="0" smtClean="0"/>
              <a:t>“Flight management”</a:t>
            </a:r>
          </a:p>
          <a:p>
            <a:r>
              <a:rPr lang="en-US" dirty="0" smtClean="0"/>
              <a:t>Display pertinent information when needed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59936" y="3188945"/>
            <a:ext cx="8682463" cy="3063173"/>
            <a:chOff x="359936" y="3188945"/>
            <a:chExt cx="8682463" cy="3063173"/>
          </a:xfrm>
        </p:grpSpPr>
        <p:sp>
          <p:nvSpPr>
            <p:cNvPr id="11" name="Rectangle 10"/>
            <p:cNvSpPr/>
            <p:nvPr/>
          </p:nvSpPr>
          <p:spPr>
            <a:xfrm>
              <a:off x="359936" y="3188945"/>
              <a:ext cx="8573752" cy="27715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8746" y="4467014"/>
              <a:ext cx="8424315" cy="12637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9936" y="4382349"/>
              <a:ext cx="107458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rgbClr val="FF0000"/>
                  </a:solidFill>
                </a:rPr>
                <a:t>!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High degree of difficulty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20266" y="4467014"/>
              <a:ext cx="3522133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Generally: Open </a:t>
              </a:r>
              <a:r>
                <a:rPr lang="en-US" sz="1400" u="sng" dirty="0" smtClean="0">
                  <a:solidFill>
                    <a:schemeClr val="accent4">
                      <a:lumMod val="75000"/>
                    </a:schemeClr>
                  </a:solidFill>
                </a:rPr>
                <a:t>Change</a:t>
              </a:r>
              <a:endParaRPr lang="en-US" sz="1400" dirty="0" smtClean="0"/>
            </a:p>
            <a:p>
              <a:r>
                <a:rPr lang="en-US" sz="1400" dirty="0" smtClean="0"/>
                <a:t>Not open for section 003 </a:t>
              </a:r>
              <a:r>
                <a:rPr lang="en-US" sz="1400" u="sng" dirty="0" smtClean="0">
                  <a:solidFill>
                    <a:schemeClr val="accent4">
                      <a:lumMod val="75000"/>
                    </a:schemeClr>
                  </a:solidFill>
                </a:rPr>
                <a:t>Change</a:t>
              </a:r>
            </a:p>
            <a:p>
              <a:r>
                <a:rPr lang="en-US" sz="1400" dirty="0" smtClean="0"/>
                <a:t>Generally: Due May 17, 2010 </a:t>
              </a:r>
              <a:r>
                <a:rPr lang="en-US" sz="1400" u="sng" dirty="0" smtClean="0">
                  <a:solidFill>
                    <a:schemeClr val="accent4">
                      <a:lumMod val="75000"/>
                    </a:schemeClr>
                  </a:solidFill>
                </a:rPr>
                <a:t>Change</a:t>
              </a:r>
            </a:p>
            <a:p>
              <a:endParaRPr lang="en-US" sz="1400" u="sng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r>
                <a:rPr lang="en-US" sz="1400" dirty="0" smtClean="0"/>
                <a:t>4 Messages regarding this problem </a:t>
              </a:r>
              <a:r>
                <a:rPr lang="en-US" sz="1400" u="sng" dirty="0" smtClean="0">
                  <a:solidFill>
                    <a:schemeClr val="accent4">
                      <a:lumMod val="75000"/>
                    </a:schemeClr>
                  </a:solidFill>
                </a:rPr>
                <a:t>Read</a:t>
              </a:r>
            </a:p>
            <a:p>
              <a:endParaRPr lang="en-US" sz="2000" u="sng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95069" y="4747652"/>
              <a:ext cx="308680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 smtClean="0">
                  <a:solidFill>
                    <a:schemeClr val="accent4">
                      <a:lumMod val="75000"/>
                    </a:schemeClr>
                  </a:solidFill>
                </a:rPr>
                <a:t>Extend due date</a:t>
              </a:r>
            </a:p>
            <a:p>
              <a:r>
                <a:rPr lang="en-US" sz="1600" u="sng" dirty="0" smtClean="0">
                  <a:solidFill>
                    <a:schemeClr val="accent4">
                      <a:lumMod val="75000"/>
                    </a:schemeClr>
                  </a:solidFill>
                </a:rPr>
                <a:t>Increase maximum number of tries</a:t>
              </a:r>
              <a:endParaRPr lang="en-US" sz="1600" u="sng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324" y="3188945"/>
              <a:ext cx="8510363" cy="122218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395603" cy="4800600"/>
          </a:xfrm>
        </p:spPr>
        <p:txBody>
          <a:bodyPr/>
          <a:lstStyle/>
          <a:p>
            <a:r>
              <a:rPr lang="en-US" dirty="0" smtClean="0"/>
              <a:t>More helpers to accomplish tasks</a:t>
            </a:r>
          </a:p>
          <a:p>
            <a:r>
              <a:rPr lang="en-US" dirty="0" smtClean="0"/>
              <a:t>“I want to turn this folder into an exam”</a:t>
            </a:r>
          </a:p>
          <a:p>
            <a:pPr lvl="1"/>
            <a:r>
              <a:rPr lang="en-US" dirty="0" smtClean="0"/>
              <a:t>hiding</a:t>
            </a:r>
          </a:p>
          <a:p>
            <a:pPr lvl="1"/>
            <a:r>
              <a:rPr lang="en-US" dirty="0" smtClean="0"/>
              <a:t>dates</a:t>
            </a:r>
          </a:p>
          <a:p>
            <a:pPr lvl="1"/>
            <a:r>
              <a:rPr lang="en-US" dirty="0" smtClean="0"/>
              <a:t>exam mode</a:t>
            </a:r>
          </a:p>
          <a:p>
            <a:pPr lvl="1"/>
            <a:r>
              <a:rPr lang="en-US" dirty="0" smtClean="0"/>
              <a:t>etc</a:t>
            </a:r>
            <a:endParaRPr lang="en-US" dirty="0"/>
          </a:p>
        </p:txBody>
      </p:sp>
      <p:pic>
        <p:nvPicPr>
          <p:cNvPr id="4" name="Picture 3" descr="help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883" y="132542"/>
            <a:ext cx="3977448" cy="658336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Recommender system based on dynamic metadata</a:t>
            </a:r>
          </a:p>
          <a:p>
            <a:r>
              <a:rPr lang="en-US" dirty="0" smtClean="0"/>
              <a:t>Shopping cart metaphor for importing resources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9" y="3587412"/>
            <a:ext cx="9049082" cy="300959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42" y="359303"/>
            <a:ext cx="3659717" cy="782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Purdue’s alert system for students-at-risk into LON-CAPA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13" y="2539999"/>
            <a:ext cx="7888191" cy="4184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886" y="146933"/>
            <a:ext cx="3659717" cy="1219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Learner</a:t>
            </a:r>
            <a:br>
              <a:rPr lang="en-US" dirty="0" smtClean="0"/>
            </a:b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9461" y="1447800"/>
            <a:ext cx="3308891" cy="4800600"/>
          </a:xfrm>
        </p:spPr>
        <p:txBody>
          <a:bodyPr/>
          <a:lstStyle/>
          <a:p>
            <a:r>
              <a:rPr lang="en-US" dirty="0" smtClean="0"/>
              <a:t>Content “Assets”</a:t>
            </a:r>
          </a:p>
          <a:p>
            <a:pPr lvl="1"/>
            <a:r>
              <a:rPr lang="en-US" dirty="0" smtClean="0"/>
              <a:t>FAQ</a:t>
            </a:r>
          </a:p>
          <a:p>
            <a:pPr lvl="1"/>
            <a:r>
              <a:rPr lang="en-US" dirty="0" smtClean="0"/>
              <a:t>Recommended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4" y="1380068"/>
            <a:ext cx="5749891" cy="541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140" y="321733"/>
            <a:ext cx="3659717" cy="1126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Import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68400"/>
            <a:ext cx="7498080" cy="5080000"/>
          </a:xfrm>
        </p:spPr>
        <p:txBody>
          <a:bodyPr/>
          <a:lstStyle/>
          <a:p>
            <a:r>
              <a:rPr lang="en-US" dirty="0" smtClean="0"/>
              <a:t>Automated ANGEL import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01" y="1744141"/>
            <a:ext cx="5858232" cy="368501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50" y="2997200"/>
            <a:ext cx="6428638" cy="364701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6" name="Bent Arrow 5"/>
          <p:cNvSpPr/>
          <p:nvPr/>
        </p:nvSpPr>
        <p:spPr>
          <a:xfrm rot="5400000">
            <a:off x="5787892" y="1925455"/>
            <a:ext cx="2658541" cy="283776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95" y="1197509"/>
            <a:ext cx="6420193" cy="5435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1 -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7" y="1269918"/>
            <a:ext cx="7187749" cy="4978482"/>
          </a:xfrm>
        </p:spPr>
        <p:txBody>
          <a:bodyPr>
            <a:normAutofit/>
          </a:bodyPr>
          <a:lstStyle/>
          <a:p>
            <a:r>
              <a:rPr lang="en-US" dirty="0" smtClean="0"/>
              <a:t>History: CAPA started as a pure assessment system</a:t>
            </a:r>
          </a:p>
          <a:p>
            <a:pPr lvl="1"/>
            <a:r>
              <a:rPr lang="en-US" dirty="0" smtClean="0"/>
              <a:t>Course Management added later</a:t>
            </a:r>
          </a:p>
          <a:p>
            <a:pPr lvl="1"/>
            <a:r>
              <a:rPr lang="en-US" dirty="0" smtClean="0"/>
              <a:t>Currently still reflected in the interface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3359754"/>
            <a:ext cx="4721543" cy="33383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02186" y="3756085"/>
            <a:ext cx="2776537" cy="19906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9900 individual students</a:t>
            </a:r>
          </a:p>
          <a:p>
            <a:pPr algn="ctr"/>
            <a:r>
              <a:rPr lang="en-US" sz="2000" dirty="0" smtClean="0"/>
              <a:t>1/4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</a:t>
            </a:r>
            <a:r>
              <a:rPr lang="en-US" sz="2000" dirty="0" err="1" smtClean="0"/>
              <a:t>MSU’s</a:t>
            </a:r>
            <a:r>
              <a:rPr lang="en-US" sz="2000" dirty="0" smtClean="0"/>
              <a:t> undergraduate population actively uses LON-CAPA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 smtClean="0"/>
              <a:t>Questions and maybe answers?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Gerd Kortemeyer</a:t>
            </a:r>
          </a:p>
          <a:p>
            <a:pPr>
              <a:buNone/>
            </a:pPr>
            <a:r>
              <a:rPr lang="en-US" dirty="0" smtClean="0">
                <a:solidFill>
                  <a:srgbClr val="637F26"/>
                </a:solidFill>
                <a:hlinkClick r:id="rId2"/>
              </a:rPr>
              <a:t>kortemey@msu.edu</a:t>
            </a:r>
            <a:endParaRPr lang="en-US" dirty="0" smtClean="0">
              <a:solidFill>
                <a:srgbClr val="637F26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637F26"/>
                </a:solidFill>
                <a:hlinkClick r:id="rId3"/>
              </a:rPr>
              <a:t>http://www.lon-capa.org/</a:t>
            </a:r>
            <a:endParaRPr lang="en-US" dirty="0" smtClean="0">
              <a:solidFill>
                <a:srgbClr val="637F26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1 -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9918"/>
            <a:ext cx="7498080" cy="4978482"/>
          </a:xfrm>
        </p:spPr>
        <p:txBody>
          <a:bodyPr/>
          <a:lstStyle/>
          <a:p>
            <a:r>
              <a:rPr lang="en-US" dirty="0" smtClean="0"/>
              <a:t>Used to be just natural science</a:t>
            </a:r>
          </a:p>
          <a:p>
            <a:pPr lvl="1"/>
            <a:r>
              <a:rPr lang="en-US" dirty="0" smtClean="0"/>
              <a:t>Not anymore</a:t>
            </a:r>
          </a:p>
          <a:p>
            <a:r>
              <a:rPr lang="en-US" dirty="0" smtClean="0"/>
              <a:t>Requirements</a:t>
            </a:r>
            <a:br>
              <a:rPr lang="en-US" dirty="0" smtClean="0"/>
            </a:br>
            <a:r>
              <a:rPr lang="en-US" dirty="0" smtClean="0"/>
              <a:t>beyond</a:t>
            </a:r>
            <a:br>
              <a:rPr lang="en-US" dirty="0" smtClean="0"/>
            </a:br>
            <a:r>
              <a:rPr lang="en-US" dirty="0" smtClean="0"/>
              <a:t>geeky homework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006" y="4037269"/>
            <a:ext cx="4552605" cy="2751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880" y="1953674"/>
            <a:ext cx="4239262" cy="250435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414128" y="4458033"/>
            <a:ext cx="3519560" cy="23302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sz="3200" dirty="0" smtClean="0"/>
              <a:t>Bring basic course management up front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1 - Design</a:t>
            </a:r>
            <a:endParaRPr lang="en-US" dirty="0"/>
          </a:p>
        </p:txBody>
      </p:sp>
      <p:pic>
        <p:nvPicPr>
          <p:cNvPr id="4" name="Picture 3" descr="loncapath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99" y="1257622"/>
            <a:ext cx="8839201" cy="53594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2 -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933" y="1447800"/>
            <a:ext cx="7882467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More features than most systems</a:t>
            </a:r>
            <a:br>
              <a:rPr lang="en-US" dirty="0" smtClean="0"/>
            </a:br>
            <a:r>
              <a:rPr lang="en-US" dirty="0" smtClean="0"/>
              <a:t>… but faculty don’t know about them</a:t>
            </a:r>
          </a:p>
          <a:p>
            <a:pPr lvl="1"/>
            <a:r>
              <a:rPr lang="en-US" dirty="0" smtClean="0"/>
              <a:t>Enormous number of parameters, settings, configurations … sometimes hard to keep track – “Discoverability”</a:t>
            </a:r>
          </a:p>
          <a:p>
            <a:r>
              <a:rPr lang="en-US" i="1" dirty="0" smtClean="0"/>
              <a:t>Very</a:t>
            </a:r>
            <a:r>
              <a:rPr lang="en-US" dirty="0" smtClean="0"/>
              <a:t> powerful system: </a:t>
            </a:r>
            <a:br>
              <a:rPr lang="en-US" dirty="0" smtClean="0"/>
            </a:br>
            <a:r>
              <a:rPr lang="en-US" dirty="0" smtClean="0"/>
              <a:t>“We make the scissors, you do the running.”</a:t>
            </a:r>
          </a:p>
          <a:p>
            <a:pPr lvl="1"/>
            <a:r>
              <a:rPr lang="en-US" dirty="0" smtClean="0"/>
              <a:t>Move to the foreground what is important at the time when it’s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2 - Background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97" y="1242148"/>
            <a:ext cx="8225367" cy="54634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754" y="1417638"/>
            <a:ext cx="1447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DC 10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2 -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46" y="1417638"/>
            <a:ext cx="7912163" cy="5261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148612" y="1417638"/>
            <a:ext cx="229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Airbus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504</TotalTime>
  <Words>676</Words>
  <Application>Microsoft Macintosh PowerPoint</Application>
  <PresentationFormat>On-screen Show (4:3)</PresentationFormat>
  <Paragraphs>173</Paragraphs>
  <Slides>40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Solstice</vt:lpstr>
      <vt:lpstr>LON-CAPA 3.0</vt:lpstr>
      <vt:lpstr>Overview</vt:lpstr>
      <vt:lpstr>Guiding ideas for new release</vt:lpstr>
      <vt:lpstr>Idea 1 - Background</vt:lpstr>
      <vt:lpstr>Idea 1 - Background</vt:lpstr>
      <vt:lpstr>Idea 1 - Design</vt:lpstr>
      <vt:lpstr>Idea 2 - Background</vt:lpstr>
      <vt:lpstr>Idea 2 - Background</vt:lpstr>
      <vt:lpstr>Idea 2 - Design</vt:lpstr>
      <vt:lpstr>Idea 2 - Design</vt:lpstr>
      <vt:lpstr>Who is or will be working on that?</vt:lpstr>
      <vt:lpstr>… with input by</vt:lpstr>
      <vt:lpstr>Things already (almost) working</vt:lpstr>
      <vt:lpstr>Menus</vt:lpstr>
      <vt:lpstr>Menus</vt:lpstr>
      <vt:lpstr>Menus</vt:lpstr>
      <vt:lpstr>Menus</vt:lpstr>
      <vt:lpstr>Menus</vt:lpstr>
      <vt:lpstr>Menus</vt:lpstr>
      <vt:lpstr>Contextualization</vt:lpstr>
      <vt:lpstr>Contextualization</vt:lpstr>
      <vt:lpstr>Contextualization</vt:lpstr>
      <vt:lpstr>Grading</vt:lpstr>
      <vt:lpstr>Content Editor</vt:lpstr>
      <vt:lpstr>Navigation</vt:lpstr>
      <vt:lpstr>… and yes, homework …</vt:lpstr>
      <vt:lpstr>Homework</vt:lpstr>
      <vt:lpstr>i&gt;Clicker2</vt:lpstr>
      <vt:lpstr>And always: Bugs and enhancements</vt:lpstr>
      <vt:lpstr>Things to be done</vt:lpstr>
      <vt:lpstr>New Home Screen</vt:lpstr>
      <vt:lpstr>New What’s New</vt:lpstr>
      <vt:lpstr>New Contextualization</vt:lpstr>
      <vt:lpstr>New Helpers</vt:lpstr>
      <vt:lpstr>New Search</vt:lpstr>
      <vt:lpstr>New Alerts</vt:lpstr>
      <vt:lpstr>New Learner Resources</vt:lpstr>
      <vt:lpstr>New Import Tools</vt:lpstr>
      <vt:lpstr>More on this</vt:lpstr>
      <vt:lpstr>Thank you!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LON-CAPA 3.0</dc:title>
  <dc:creator>Gerd Kortemeyer</dc:creator>
  <cp:lastModifiedBy>Gerd Kortemeyer</cp:lastModifiedBy>
  <cp:revision>36</cp:revision>
  <cp:lastPrinted>2011-04-01T15:52:04Z</cp:lastPrinted>
  <dcterms:created xsi:type="dcterms:W3CDTF">2011-04-01T15:50:30Z</dcterms:created>
  <dcterms:modified xsi:type="dcterms:W3CDTF">2011-04-01T17:23:20Z</dcterms:modified>
</cp:coreProperties>
</file>